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26" r:id="rId1"/>
  </p:sldMasterIdLst>
  <p:notesMasterIdLst>
    <p:notesMasterId r:id="rId14"/>
  </p:notesMasterIdLst>
  <p:sldIdLst>
    <p:sldId id="256" r:id="rId2"/>
    <p:sldId id="257" r:id="rId3"/>
    <p:sldId id="261" r:id="rId4"/>
    <p:sldId id="267" r:id="rId5"/>
    <p:sldId id="264" r:id="rId6"/>
    <p:sldId id="260" r:id="rId7"/>
    <p:sldId id="268" r:id="rId8"/>
    <p:sldId id="269" r:id="rId9"/>
    <p:sldId id="262" r:id="rId10"/>
    <p:sldId id="263" r:id="rId11"/>
    <p:sldId id="266" r:id="rId12"/>
    <p:sldId id="265" r:id="rId1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7061" autoAdjust="0"/>
  </p:normalViewPr>
  <p:slideViewPr>
    <p:cSldViewPr snapToGrid="0">
      <p:cViewPr varScale="1">
        <p:scale>
          <a:sx n="112" d="100"/>
          <a:sy n="112" d="100"/>
        </p:scale>
        <p:origin x="1584" y="10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2a1fc6b950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2a1fc6b950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dirty="0">
                <a:latin typeface="Britannic Bold" panose="020B0903060703020204" pitchFamily="34" charset="0"/>
              </a:rPr>
              <a:t>We had an interesting concern around null values, as the “parch” and “sibling” columns, indicating if a passenger had relatives on the boat, contained 900 null values out of about 2,200 records. Additionally, the “fare” column had 916 null values.</a:t>
            </a:r>
          </a:p>
          <a:p>
            <a:endParaRPr lang="en-US" sz="1100" dirty="0">
              <a:latin typeface="Britannic Bold" panose="020B0903060703020204" pitchFamily="34" charset="0"/>
            </a:endParaRPr>
          </a:p>
          <a:p>
            <a:r>
              <a:rPr lang="en-US" sz="1100" dirty="0">
                <a:latin typeface="Britannic Bold" panose="020B0903060703020204" pitchFamily="34" charset="0"/>
              </a:rPr>
              <a:t>	Our choices were to remove these columns completely, which means that we won’t do analysis on these columns; or, remove these many rows with no data and everything else that goes with it, limiting the number of records in the dataset from 2,200 to 1,300. </a:t>
            </a:r>
          </a:p>
          <a:p>
            <a:pPr marL="158750" indent="0">
              <a:buNone/>
            </a:pPr>
            <a:r>
              <a:rPr lang="en-US" sz="1100" dirty="0">
                <a:latin typeface="Britannic Bold" panose="020B0903060703020204" pitchFamily="34" charset="0"/>
              </a:rPr>
              <a:t>&lt;CLICK&gt;</a:t>
            </a:r>
          </a:p>
          <a:p>
            <a:pPr marL="457200" indent="-298450"/>
            <a:r>
              <a:rPr lang="en-US" sz="1100" dirty="0">
                <a:latin typeface="Britannic Bold" panose="020B0903060703020204" pitchFamily="34" charset="0"/>
              </a:rPr>
              <a:t>So</a:t>
            </a:r>
            <a:r>
              <a:rPr lang="en-US" sz="1100" baseline="0" dirty="0">
                <a:latin typeface="Britannic Bold" panose="020B0903060703020204" pitchFamily="34" charset="0"/>
              </a:rPr>
              <a:t> now we ask what you would have done? Feel free to come off mute and tell us which choice you think is best? (Take responses)</a:t>
            </a:r>
          </a:p>
          <a:p>
            <a:pPr marL="158750" indent="0">
              <a:buNone/>
            </a:pPr>
            <a:r>
              <a:rPr lang="en-US" sz="1100" baseline="0" dirty="0">
                <a:latin typeface="Britannic Bold" panose="020B0903060703020204" pitchFamily="34" charset="0"/>
              </a:rPr>
              <a:t>&lt;CLICK&gt;</a:t>
            </a:r>
            <a:endParaRPr lang="en-US" sz="1100" dirty="0">
              <a:latin typeface="Britannic Bold" panose="020B0903060703020204" pitchFamily="34" charset="0"/>
            </a:endParaRPr>
          </a:p>
          <a:p>
            <a:endParaRPr lang="en-US" sz="1100" dirty="0">
              <a:latin typeface="Britannic Bold" panose="020B0903060703020204" pitchFamily="34" charset="0"/>
            </a:endParaRPr>
          </a:p>
          <a:p>
            <a:r>
              <a:rPr lang="en-US" sz="1100" dirty="0">
                <a:latin typeface="Britannic Bold" panose="020B0903060703020204" pitchFamily="34" charset="0"/>
              </a:rPr>
              <a:t>	We ultimately decided to remove the columns and perform the analysis on the larger dataset with the remaining columns. Due to the dataset of Titanic passengers being relatively small for machine learning already, removing some columns and doing a more robust on the remaining columns was more desirable. </a:t>
            </a:r>
          </a:p>
          <a:p>
            <a:endParaRPr lang="en-US" dirty="0"/>
          </a:p>
        </p:txBody>
      </p:sp>
    </p:spTree>
    <p:extLst>
      <p:ext uri="{BB962C8B-B14F-4D97-AF65-F5344CB8AC3E}">
        <p14:creationId xmlns:p14="http://schemas.microsoft.com/office/powerpoint/2010/main" val="29714179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&lt;READ SLIDE&gt;</a:t>
            </a:r>
          </a:p>
        </p:txBody>
      </p:sp>
    </p:spTree>
    <p:extLst>
      <p:ext uri="{BB962C8B-B14F-4D97-AF65-F5344CB8AC3E}">
        <p14:creationId xmlns:p14="http://schemas.microsoft.com/office/powerpoint/2010/main" val="32675856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latin typeface="Britannic Bold" panose="020B0903060703020204" pitchFamily="34" charset="0"/>
              </a:rPr>
              <a:t>The RMS Titanic was an iconic, heralded passenger liner that sunk over the North Atlantic ocean on April 15, 1912. When the ship - which weighed over 100 million pounds and was the largest in the world at the time - met its fate, over 68% of the passengers and crew perished; however, over 700 of the two-thousand-plus passengers were saved and survived the wreck. Survival depended on many factors, but some factors may have influenced survival more than others. </a:t>
            </a:r>
            <a:br>
              <a:rPr lang="en-US" sz="1100" dirty="0">
                <a:latin typeface="Britannic Bold" panose="020B0903060703020204" pitchFamily="34" charset="0"/>
              </a:rPr>
            </a:br>
            <a:br>
              <a:rPr lang="en-US" sz="1100" dirty="0">
                <a:latin typeface="Britannic Bold" panose="020B0903060703020204" pitchFamily="34" charset="0"/>
              </a:rPr>
            </a:br>
            <a:r>
              <a:rPr lang="en-US" sz="1100" dirty="0">
                <a:latin typeface="Britannic Bold" panose="020B0903060703020204" pitchFamily="34" charset="0"/>
              </a:rPr>
              <a:t>In our interactive web interface, users will be able to create a fictional character on the Titanic ship, and based on information such as class, sex, and more, find out if our unique model predicts that the person would have survived or perished if they were on the Titanic's ill-fated maiden voyage!</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b="0" i="0" dirty="0">
                <a:solidFill>
                  <a:srgbClr val="24292F"/>
                </a:solidFill>
                <a:effectLst/>
                <a:latin typeface="Britannic Bold" panose="020B0903060703020204" pitchFamily="34" charset="0"/>
              </a:rPr>
              <a:t>We will be using machine learning to create a model that predicts which passengers survived the Titanic shipwreck. Our team selected this topic because we wanted to obtain a deeper understanding of the tragedy and how different passenger attributes impacted their odds of survival.</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b="0" i="0" dirty="0">
                <a:solidFill>
                  <a:srgbClr val="24292F"/>
                </a:solidFill>
                <a:effectLst/>
                <a:latin typeface="Britannic Bold" panose="020B0903060703020204" pitchFamily="34" charset="0"/>
              </a:rPr>
              <a:t>We first built</a:t>
            </a:r>
            <a:r>
              <a:rPr lang="en-US" sz="1100" b="0" i="0" baseline="0" dirty="0">
                <a:solidFill>
                  <a:srgbClr val="24292F"/>
                </a:solidFill>
                <a:effectLst/>
                <a:latin typeface="Britannic Bold" panose="020B0903060703020204" pitchFamily="34" charset="0"/>
              </a:rPr>
              <a:t> a machine learning model using python, pandas, then linked the database to our model using </a:t>
            </a:r>
            <a:r>
              <a:rPr lang="en-US" sz="1100" b="0" i="0" baseline="0" dirty="0" err="1">
                <a:solidFill>
                  <a:srgbClr val="24292F"/>
                </a:solidFill>
                <a:effectLst/>
                <a:latin typeface="Britannic Bold" panose="020B0903060703020204" pitchFamily="34" charset="0"/>
              </a:rPr>
              <a:t>sqlalchemy</a:t>
            </a:r>
            <a:r>
              <a:rPr lang="en-US" sz="1100" b="0" i="0" baseline="0" dirty="0">
                <a:solidFill>
                  <a:srgbClr val="24292F"/>
                </a:solidFill>
                <a:effectLst/>
                <a:latin typeface="Britannic Bold" panose="020B0903060703020204" pitchFamily="34" charset="0"/>
              </a:rPr>
              <a: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baseline="0" dirty="0">
                <a:solidFill>
                  <a:srgbClr val="24292F"/>
                </a:solidFill>
                <a:effectLst/>
                <a:latin typeface="Britannic Bold" panose="020B0903060703020204" pitchFamily="34" charset="0"/>
              </a:rPr>
              <a:t>&lt;CLICK&gt;</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latin typeface="Britannic Bold" panose="020B0903060703020204" pitchFamily="34" charset="0"/>
              </a:rPr>
              <a:t>We wanted to answer what characteristics influenced the likelihood of survival in the Titanic disaster?</a:t>
            </a:r>
          </a:p>
          <a:p>
            <a:pPr marL="158750" marR="0" lvl="0" indent="0" algn="l" defTabSz="914400" rtl="0" eaLnBrk="1" fontAlgn="auto" latinLnBrk="0" hangingPunct="1">
              <a:lnSpc>
                <a:spcPct val="100000"/>
              </a:lnSpc>
              <a:spcBef>
                <a:spcPts val="0"/>
              </a:spcBef>
              <a:spcAft>
                <a:spcPts val="0"/>
              </a:spcAft>
              <a:buClr>
                <a:srgbClr val="000000"/>
              </a:buClr>
              <a:buSzPts val="1100"/>
              <a:buNone/>
              <a:tabLst/>
              <a:defRPr/>
            </a:pPr>
            <a:r>
              <a:rPr lang="en-US" sz="1100" b="0" i="0" baseline="0" dirty="0">
                <a:solidFill>
                  <a:srgbClr val="24292F"/>
                </a:solidFill>
                <a:effectLst/>
                <a:latin typeface="Britannic Bold" panose="020B0903060703020204" pitchFamily="34" charset="0"/>
              </a:rPr>
              <a:t>&lt;CLICK&gt;</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b="0" i="0" baseline="0" dirty="0">
                <a:solidFill>
                  <a:srgbClr val="24292F"/>
                </a:solidFill>
                <a:effectLst/>
                <a:latin typeface="Britannic Bold" panose="020B0903060703020204" pitchFamily="34" charset="0"/>
              </a:rPr>
              <a:t>We also wanted to know </a:t>
            </a:r>
            <a:r>
              <a:rPr lang="en-US" sz="1100" b="0" i="0" baseline="0" dirty="0">
                <a:solidFill>
                  <a:srgbClr val="000000"/>
                </a:solidFill>
                <a:effectLst/>
                <a:latin typeface="Britannic Bold" panose="020B0903060703020204" pitchFamily="34" charset="0"/>
              </a:rPr>
              <a:t>w</a:t>
            </a:r>
            <a:r>
              <a:rPr lang="en-US" dirty="0">
                <a:latin typeface="Britannic Bold" panose="020B0903060703020204" pitchFamily="34" charset="0"/>
              </a:rPr>
              <a:t>hich demographic groups were most likely to survive the disaster?</a:t>
            </a:r>
          </a:p>
          <a:p>
            <a:pPr marL="158750" marR="0" lvl="0" indent="0" algn="l" defTabSz="914400" rtl="0" eaLnBrk="1" fontAlgn="auto" latinLnBrk="0" hangingPunct="1">
              <a:lnSpc>
                <a:spcPct val="100000"/>
              </a:lnSpc>
              <a:spcBef>
                <a:spcPts val="0"/>
              </a:spcBef>
              <a:spcAft>
                <a:spcPts val="0"/>
              </a:spcAft>
              <a:buClr>
                <a:srgbClr val="000000"/>
              </a:buClr>
              <a:buSzPts val="1100"/>
              <a:buNone/>
              <a:tabLst/>
              <a:defRPr/>
            </a:pPr>
            <a:r>
              <a:rPr lang="en-US" sz="1100" b="0" i="0" baseline="0" dirty="0">
                <a:solidFill>
                  <a:srgbClr val="24292F"/>
                </a:solidFill>
                <a:effectLst/>
                <a:latin typeface="Britannic Bold" panose="020B0903060703020204" pitchFamily="34" charset="0"/>
              </a:rPr>
              <a:t>&lt;CLICK&gt;</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b="0" i="0" baseline="0" dirty="0">
                <a:solidFill>
                  <a:srgbClr val="24292F"/>
                </a:solidFill>
                <a:effectLst/>
                <a:latin typeface="Britannic Bold" panose="020B0903060703020204" pitchFamily="34" charset="0"/>
              </a:rPr>
              <a:t>Finally, our favorite part of the project, building an interactive tool where a user can enter inputs, and </a:t>
            </a:r>
            <a:r>
              <a:rPr lang="en-US" sz="1100" b="0" i="0" baseline="0" dirty="0">
                <a:solidFill>
                  <a:srgbClr val="000000"/>
                </a:solidFill>
                <a:effectLst/>
                <a:latin typeface="Britannic Bold" panose="020B0903060703020204" pitchFamily="34" charset="0"/>
              </a:rPr>
              <a:t>g</a:t>
            </a:r>
            <a:r>
              <a:rPr lang="en-US" dirty="0">
                <a:latin typeface="Britannic Bold" panose="020B0903060703020204" pitchFamily="34" charset="0"/>
              </a:rPr>
              <a:t>iven these</a:t>
            </a:r>
            <a:r>
              <a:rPr lang="en-US" baseline="0" dirty="0">
                <a:latin typeface="Britannic Bold" panose="020B0903060703020204" pitchFamily="34" charset="0"/>
              </a:rPr>
              <a:t> </a:t>
            </a:r>
            <a:r>
              <a:rPr lang="en-US" dirty="0">
                <a:latin typeface="Britannic Bold" panose="020B0903060703020204" pitchFamily="34" charset="0"/>
              </a:rPr>
              <a:t>variable inputs, discover</a:t>
            </a:r>
            <a:r>
              <a:rPr lang="en-US" baseline="0" dirty="0">
                <a:latin typeface="Britannic Bold" panose="020B0903060703020204" pitchFamily="34" charset="0"/>
              </a:rPr>
              <a:t> if the mac</a:t>
            </a:r>
            <a:r>
              <a:rPr lang="en-US" dirty="0">
                <a:latin typeface="Britannic Bold" panose="020B0903060703020204" pitchFamily="34" charset="0"/>
              </a:rPr>
              <a:t>hine learning model would predict survival.</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endParaRPr lang="en-US" sz="1100" dirty="0">
              <a:latin typeface="Britannic Bold" panose="020B0903060703020204" pitchFamily="34" charset="0"/>
            </a:endParaRPr>
          </a:p>
          <a:p>
            <a:endParaRPr lang="en-US" dirty="0"/>
          </a:p>
        </p:txBody>
      </p:sp>
    </p:spTree>
    <p:extLst>
      <p:ext uri="{BB962C8B-B14F-4D97-AF65-F5344CB8AC3E}">
        <p14:creationId xmlns:p14="http://schemas.microsoft.com/office/powerpoint/2010/main" val="23009226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used several tools and languages</a:t>
            </a:r>
            <a:r>
              <a:rPr lang="en-US" baseline="0" dirty="0"/>
              <a:t> to complete this project. </a:t>
            </a:r>
          </a:p>
          <a:p>
            <a:pPr marL="158750" indent="0">
              <a:buNone/>
            </a:pPr>
            <a:r>
              <a:rPr lang="en-US" baseline="0" dirty="0"/>
              <a:t>&lt;CLICK&gt;</a:t>
            </a:r>
          </a:p>
          <a:p>
            <a:pPr marL="457200" indent="-298450"/>
            <a:r>
              <a:rPr lang="en-US" baseline="0" dirty="0"/>
              <a:t>In addition to the tools we already mentioned, we built our webpage using Flask, employing HTML, JavaScript, and CSS. The model was built using </a:t>
            </a:r>
            <a:r>
              <a:rPr lang="en-US" baseline="0" dirty="0" err="1"/>
              <a:t>jupyter</a:t>
            </a:r>
            <a:r>
              <a:rPr lang="en-US" baseline="0" dirty="0"/>
              <a:t> notebooks and employing Python with several imports to ensure functionality of the tool. The project was housed on GitHub as we worked on it, and the database was constructed in PG Admin and linked using SQL Alchemy. Finally, statistical summaries and stunning visual displays were created using our dataset through the R programming language and through Tableau.</a:t>
            </a:r>
            <a:endParaRPr lang="en-US" dirty="0"/>
          </a:p>
        </p:txBody>
      </p:sp>
    </p:spTree>
    <p:extLst>
      <p:ext uri="{BB962C8B-B14F-4D97-AF65-F5344CB8AC3E}">
        <p14:creationId xmlns:p14="http://schemas.microsoft.com/office/powerpoint/2010/main" val="8472347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a:t>
            </a:r>
            <a:r>
              <a:rPr lang="en-US" baseline="0" dirty="0"/>
              <a:t> is a conceptual design of our storyboard. This served as a wonderful tool for us to have as a reference as we each built our respective parts of the webpage.</a:t>
            </a:r>
            <a:endParaRPr lang="en-US" dirty="0"/>
          </a:p>
        </p:txBody>
      </p:sp>
    </p:spTree>
    <p:extLst>
      <p:ext uri="{BB962C8B-B14F-4D97-AF65-F5344CB8AC3E}">
        <p14:creationId xmlns:p14="http://schemas.microsoft.com/office/powerpoint/2010/main" val="23901278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a:t>
            </a:r>
            <a:r>
              <a:rPr lang="en-US" baseline="0" dirty="0"/>
              <a:t> SLIDE&gt;</a:t>
            </a:r>
            <a:endParaRPr lang="en-US" dirty="0"/>
          </a:p>
        </p:txBody>
      </p:sp>
    </p:spTree>
    <p:extLst>
      <p:ext uri="{BB962C8B-B14F-4D97-AF65-F5344CB8AC3E}">
        <p14:creationId xmlns:p14="http://schemas.microsoft.com/office/powerpoint/2010/main" val="37423118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chose to upload our database into a </a:t>
            </a:r>
            <a:r>
              <a:rPr lang="en-US" dirty="0" err="1"/>
              <a:t>PostGres</a:t>
            </a:r>
            <a:r>
              <a:rPr lang="en-US" dirty="0"/>
              <a:t> database via </a:t>
            </a:r>
            <a:r>
              <a:rPr lang="en-US" dirty="0" err="1"/>
              <a:t>PgAdmin</a:t>
            </a:r>
            <a:r>
              <a:rPr lang="en-US" dirty="0"/>
              <a:t> and SQL Alchemy. We created a new database called ‘titanic project’ on the </a:t>
            </a:r>
            <a:r>
              <a:rPr lang="en-US" dirty="0" err="1"/>
              <a:t>postgres</a:t>
            </a:r>
            <a:r>
              <a:rPr lang="en-US" dirty="0"/>
              <a:t> server. Initially, we tried to directly import the titanic.csv file into the database, but faced issues around handling special characters in passengers’ names (e.g. “ ’ ”). Rather than modify the csv directly, we decided to use SQL Alchemy to facilitate the import of the data into the database since it would handle those issues for us. We followed a similar framework as outlined in our ETL module in class. We also created a second table providing more descriptive information about the port of embarkment since the original dataset only uses single characters in the ‘embarked’ column, which isn’t intuitive to the average reader. We also added primary and foreign key restraints to establish the relationship between these two tables.</a:t>
            </a:r>
          </a:p>
        </p:txBody>
      </p:sp>
    </p:spTree>
    <p:extLst>
      <p:ext uri="{BB962C8B-B14F-4D97-AF65-F5344CB8AC3E}">
        <p14:creationId xmlns:p14="http://schemas.microsoft.com/office/powerpoint/2010/main" val="17235122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Once the SQL Alchemy script from the </a:t>
            </a:r>
            <a:r>
              <a:rPr lang="en-US" dirty="0" err="1"/>
              <a:t>Jupyter</a:t>
            </a:r>
            <a:r>
              <a:rPr lang="en-US" dirty="0"/>
              <a:t> Notebook was executed, we were able to view and manipulate both tables from within </a:t>
            </a:r>
            <a:r>
              <a:rPr lang="en-US" dirty="0" err="1"/>
              <a:t>pgAdmin</a:t>
            </a:r>
            <a:r>
              <a:rPr lang="en-US" dirty="0"/>
              <a:t>. From here, we set up a connection between the database and our model script.</a:t>
            </a:r>
          </a:p>
        </p:txBody>
      </p:sp>
    </p:spTree>
    <p:extLst>
      <p:ext uri="{BB962C8B-B14F-4D97-AF65-F5344CB8AC3E}">
        <p14:creationId xmlns:p14="http://schemas.microsoft.com/office/powerpoint/2010/main" val="36285319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latin typeface="Britannic Bold" panose="020B0903060703020204" pitchFamily="34" charset="0"/>
              </a:rPr>
              <a:t>Exploration of the Data Set</a:t>
            </a:r>
          </a:p>
          <a:p>
            <a:pPr marL="158750" indent="0">
              <a:buNone/>
            </a:pPr>
            <a:r>
              <a:rPr lang="en-US" dirty="0">
                <a:latin typeface="Britannic Bold" panose="020B0903060703020204" pitchFamily="34" charset="0"/>
              </a:rPr>
              <a:t>&lt;CLICK&gt;</a:t>
            </a:r>
          </a:p>
          <a:p>
            <a:r>
              <a:rPr lang="en-US" sz="1100" dirty="0">
                <a:latin typeface="Britannic Bold" panose="020B0903060703020204" pitchFamily="34" charset="0"/>
              </a:rPr>
              <a:t>Several situations existed that we needed to address prior to feeding the data frame in to the machine-learning model.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latin typeface="Britannic Bold" panose="020B0903060703020204" pitchFamily="34" charset="0"/>
              </a:rPr>
              <a:t>&lt;CLICK&gt;</a:t>
            </a:r>
          </a:p>
          <a:p>
            <a:pPr marL="158750" indent="0">
              <a:buNone/>
            </a:pPr>
            <a:endParaRPr lang="en-US" sz="1100" dirty="0">
              <a:latin typeface="Britannic Bold" panose="020B0903060703020204" pitchFamily="34" charset="0"/>
            </a:endParaRPr>
          </a:p>
          <a:p>
            <a:r>
              <a:rPr lang="en-US" sz="1100" dirty="0">
                <a:latin typeface="Britannic Bold" panose="020B0903060703020204" pitchFamily="34" charset="0"/>
              </a:rPr>
              <a:t>Class, in the dataset, was first, second, third, and then several different crew roles. We used pandas to change all crew to “crew” because the purpose of our model is not to differentiate results by crew type, and minimizing the values will help us from having too many values.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latin typeface="Britannic Bold" panose="020B0903060703020204" pitchFamily="34" charset="0"/>
              </a:rPr>
              <a:t>&lt;CLICK&gt;</a:t>
            </a:r>
          </a:p>
          <a:p>
            <a:pPr marL="158750" indent="0">
              <a:buNone/>
            </a:pPr>
            <a:endParaRPr lang="en-US" sz="1100" dirty="0">
              <a:latin typeface="Britannic Bold" panose="020B0903060703020204" pitchFamily="34" charset="0"/>
            </a:endParaRPr>
          </a:p>
          <a:p>
            <a:r>
              <a:rPr lang="en-US" sz="1100" dirty="0">
                <a:latin typeface="Britannic Bold" panose="020B0903060703020204" pitchFamily="34" charset="0"/>
              </a:rPr>
              <a:t>We then dropped the ‘name’ and ‘</a:t>
            </a:r>
            <a:r>
              <a:rPr lang="en-US" sz="1100" dirty="0" err="1">
                <a:latin typeface="Britannic Bold" panose="020B0903060703020204" pitchFamily="34" charset="0"/>
              </a:rPr>
              <a:t>ticktetno</a:t>
            </a:r>
            <a:r>
              <a:rPr lang="en-US" sz="1100" dirty="0">
                <a:latin typeface="Britannic Bold" panose="020B0903060703020204" pitchFamily="34" charset="0"/>
              </a:rPr>
              <a:t>’ columns because we determined these values are not needed for our analysis.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latin typeface="Britannic Bold" panose="020B0903060703020204" pitchFamily="34" charset="0"/>
              </a:rPr>
              <a:t>&lt;CLICK&gt;</a:t>
            </a:r>
          </a:p>
          <a:p>
            <a:pPr marL="158750" indent="0">
              <a:buNone/>
            </a:pPr>
            <a:endParaRPr lang="en-US" sz="1100" dirty="0">
              <a:latin typeface="Britannic Bold" panose="020B0903060703020204" pitchFamily="34" charset="0"/>
            </a:endParaRPr>
          </a:p>
          <a:p>
            <a:r>
              <a:rPr lang="en-US" sz="1100" dirty="0">
                <a:latin typeface="Britannic Bold" panose="020B0903060703020204" pitchFamily="34" charset="0"/>
              </a:rPr>
              <a:t>Next, we set the gender column to a numerical “1” for male and “0” for female to help with our model.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latin typeface="Britannic Bold" panose="020B0903060703020204" pitchFamily="34" charset="0"/>
              </a:rPr>
              <a:t>&lt;CLICK&gt;</a:t>
            </a:r>
          </a:p>
          <a:p>
            <a:pPr marL="158750" indent="0">
              <a:buNone/>
            </a:pPr>
            <a:endParaRPr lang="en-US" sz="1100" dirty="0">
              <a:latin typeface="Britannic Bold" panose="020B0903060703020204" pitchFamily="34" charset="0"/>
            </a:endParaRPr>
          </a:p>
          <a:p>
            <a:r>
              <a:rPr lang="en-US" sz="1100" dirty="0">
                <a:latin typeface="Britannic Bold" panose="020B0903060703020204" pitchFamily="34" charset="0"/>
              </a:rPr>
              <a:t>Then, we noticed that the country of nationality for the passengers came from several dozen countries, with many having only a few passengers. To address this, we grouped all countries with less than 50 passengers by continent, creating 12 buckets for country.</a:t>
            </a:r>
          </a:p>
          <a:p>
            <a:endParaRPr lang="en-US" dirty="0"/>
          </a:p>
        </p:txBody>
      </p:sp>
    </p:spTree>
    <p:extLst>
      <p:ext uri="{BB962C8B-B14F-4D97-AF65-F5344CB8AC3E}">
        <p14:creationId xmlns:p14="http://schemas.microsoft.com/office/powerpoint/2010/main" val="17100267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96452" y="841772"/>
            <a:ext cx="6751097" cy="1790700"/>
          </a:xfrm>
        </p:spPr>
        <p:txBody>
          <a:bodyPr anchor="b">
            <a:normAutofit/>
          </a:bodyPr>
          <a:lstStyle>
            <a:lvl1pPr algn="ctr">
              <a:defRPr sz="3600"/>
            </a:lvl1pPr>
          </a:lstStyle>
          <a:p>
            <a:r>
              <a:rPr lang="en-US"/>
              <a:t>Click to edit Master title style</a:t>
            </a:r>
            <a:endParaRPr lang="en-US" dirty="0"/>
          </a:p>
        </p:txBody>
      </p:sp>
      <p:sp>
        <p:nvSpPr>
          <p:cNvPr id="3" name="Subtitle 2"/>
          <p:cNvSpPr>
            <a:spLocks noGrp="1"/>
          </p:cNvSpPr>
          <p:nvPr>
            <p:ph type="subTitle" idx="1"/>
          </p:nvPr>
        </p:nvSpPr>
        <p:spPr>
          <a:xfrm>
            <a:off x="1196452" y="2701528"/>
            <a:ext cx="6751097"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64287041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355" y="3217030"/>
            <a:ext cx="7775673" cy="614516"/>
          </a:xfrm>
        </p:spPr>
        <p:txBody>
          <a:bodyPr anchor="b">
            <a:normAutofit/>
          </a:bodyPr>
          <a:lstStyle>
            <a:lvl1pPr>
              <a:defRPr sz="21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355" y="465991"/>
            <a:ext cx="7775673" cy="2534801"/>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46" y="3831546"/>
            <a:ext cx="7774499" cy="511854"/>
          </a:xfrm>
        </p:spPr>
        <p:txBody>
          <a:bodyPr>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99195986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346" y="457201"/>
            <a:ext cx="7765322" cy="2568644"/>
          </a:xfrm>
        </p:spPr>
        <p:txBody>
          <a:bodyPr anchor="ctr"/>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47" y="3153615"/>
            <a:ext cx="7765321" cy="1194140"/>
          </a:xfrm>
        </p:spPr>
        <p:txBody>
          <a:bodyPr anchor="ct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9065238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59" y="457200"/>
            <a:ext cx="6977064" cy="2244678"/>
          </a:xfrm>
        </p:spPr>
        <p:txBody>
          <a:bodyPr anchor="ctr"/>
          <a:lstStyle>
            <a:lvl1pPr>
              <a:defRPr sz="2400"/>
            </a:lvl1pPr>
          </a:lstStyle>
          <a:p>
            <a:r>
              <a:rPr lang="en-US"/>
              <a:t>Click to edit Master title style</a:t>
            </a:r>
            <a:endParaRPr lang="en-US" dirty="0"/>
          </a:p>
        </p:txBody>
      </p:sp>
      <p:sp>
        <p:nvSpPr>
          <p:cNvPr id="12" name="Text Placeholder 3"/>
          <p:cNvSpPr>
            <a:spLocks noGrp="1"/>
          </p:cNvSpPr>
          <p:nvPr>
            <p:ph type="body" sz="half" idx="13"/>
          </p:nvPr>
        </p:nvSpPr>
        <p:spPr>
          <a:xfrm>
            <a:off x="1290484" y="2707524"/>
            <a:ext cx="6564224" cy="320109"/>
          </a:xfrm>
        </p:spPr>
        <p:txBody>
          <a:bodyPr anchor="t">
            <a:normAutofit/>
          </a:bodyPr>
          <a:lstStyle>
            <a:lvl1pPr marL="0" indent="0" algn="r">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4" name="Text Placeholder 3"/>
          <p:cNvSpPr>
            <a:spLocks noGrp="1"/>
          </p:cNvSpPr>
          <p:nvPr>
            <p:ph type="body" sz="half" idx="2"/>
          </p:nvPr>
        </p:nvSpPr>
        <p:spPr>
          <a:xfrm>
            <a:off x="685345" y="3153616"/>
            <a:ext cx="7765322" cy="1189785"/>
          </a:xfrm>
        </p:spPr>
        <p:txBody>
          <a:bodyPr anchor="ctr">
            <a:normAutofit/>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1" name="TextBox 10"/>
          <p:cNvSpPr txBox="1"/>
          <p:nvPr/>
        </p:nvSpPr>
        <p:spPr>
          <a:xfrm>
            <a:off x="627459" y="551431"/>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3" name="TextBox 12"/>
          <p:cNvSpPr txBox="1"/>
          <p:nvPr/>
        </p:nvSpPr>
        <p:spPr>
          <a:xfrm>
            <a:off x="7993467" y="222907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223763107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355" y="1595207"/>
            <a:ext cx="7766495" cy="1883876"/>
          </a:xfrm>
        </p:spPr>
        <p:txBody>
          <a:bodyPr anchor="b"/>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46" y="3487917"/>
            <a:ext cx="7765322" cy="855483"/>
          </a:xfrm>
        </p:spPr>
        <p:txBody>
          <a:bodyPr anchor="t"/>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6533357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345" y="457201"/>
            <a:ext cx="7765322" cy="994172"/>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346" y="1566240"/>
            <a:ext cx="2474217" cy="617479"/>
          </a:xfrm>
        </p:spPr>
        <p:txBody>
          <a:bodyPr anchor="b">
            <a:noAutofit/>
          </a:bodyPr>
          <a:lstStyle>
            <a:lvl1pPr marL="0" indent="0" algn="ctr">
              <a:lnSpc>
                <a:spcPct val="100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3"/>
          <p:cNvSpPr>
            <a:spLocks noGrp="1"/>
          </p:cNvSpPr>
          <p:nvPr>
            <p:ph type="body" sz="half" idx="15"/>
          </p:nvPr>
        </p:nvSpPr>
        <p:spPr>
          <a:xfrm>
            <a:off x="685346" y="2183718"/>
            <a:ext cx="2474217" cy="2159682"/>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Text Placeholder 4"/>
          <p:cNvSpPr>
            <a:spLocks noGrp="1"/>
          </p:cNvSpPr>
          <p:nvPr>
            <p:ph type="body" sz="quarter" idx="3"/>
          </p:nvPr>
        </p:nvSpPr>
        <p:spPr>
          <a:xfrm>
            <a:off x="3333658" y="1566240"/>
            <a:ext cx="2473919" cy="617478"/>
          </a:xfrm>
        </p:spPr>
        <p:txBody>
          <a:bodyPr anchor="b">
            <a:noAutofit/>
          </a:bodyPr>
          <a:lstStyle>
            <a:lvl1pPr marL="0" indent="0" algn="ctr">
              <a:lnSpc>
                <a:spcPct val="100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0" name="Text Placeholder 3"/>
          <p:cNvSpPr>
            <a:spLocks noGrp="1"/>
          </p:cNvSpPr>
          <p:nvPr>
            <p:ph type="body" sz="half" idx="16"/>
          </p:nvPr>
        </p:nvSpPr>
        <p:spPr>
          <a:xfrm>
            <a:off x="3333659" y="2183718"/>
            <a:ext cx="2474866" cy="2159682"/>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4"/>
          <p:cNvSpPr>
            <a:spLocks noGrp="1"/>
          </p:cNvSpPr>
          <p:nvPr>
            <p:ph type="body" sz="quarter" idx="13"/>
          </p:nvPr>
        </p:nvSpPr>
        <p:spPr>
          <a:xfrm>
            <a:off x="5979974" y="1566240"/>
            <a:ext cx="2468408" cy="617478"/>
          </a:xfrm>
        </p:spPr>
        <p:txBody>
          <a:bodyPr anchor="b">
            <a:noAutofit/>
          </a:bodyPr>
          <a:lstStyle>
            <a:lvl1pPr marL="0" indent="0" algn="ctr">
              <a:lnSpc>
                <a:spcPct val="100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Text Placeholder 3"/>
          <p:cNvSpPr>
            <a:spLocks noGrp="1"/>
          </p:cNvSpPr>
          <p:nvPr>
            <p:ph type="body" sz="half" idx="17"/>
          </p:nvPr>
        </p:nvSpPr>
        <p:spPr>
          <a:xfrm>
            <a:off x="5982260" y="2183718"/>
            <a:ext cx="2468408" cy="2159682"/>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5/31/2022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22561672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346" y="457201"/>
            <a:ext cx="7765322" cy="99417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5347" y="3146924"/>
            <a:ext cx="2474216" cy="432197"/>
          </a:xfrm>
        </p:spPr>
        <p:txBody>
          <a:bodyPr anchor="b">
            <a:noAutofit/>
          </a:bodyPr>
          <a:lstStyle>
            <a:lvl1pPr marL="0" indent="0" algn="ctr">
              <a:lnSpc>
                <a:spcPct val="100000"/>
              </a:lnSpc>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Picture Placeholder 2"/>
          <p:cNvSpPr>
            <a:spLocks noGrp="1" noChangeAspect="1"/>
          </p:cNvSpPr>
          <p:nvPr>
            <p:ph type="pic" idx="15"/>
          </p:nvPr>
        </p:nvSpPr>
        <p:spPr>
          <a:xfrm>
            <a:off x="819015" y="1724240"/>
            <a:ext cx="2205038" cy="1143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1" name="Text Placeholder 3"/>
          <p:cNvSpPr>
            <a:spLocks noGrp="1"/>
          </p:cNvSpPr>
          <p:nvPr>
            <p:ph type="body" sz="half" idx="18"/>
          </p:nvPr>
        </p:nvSpPr>
        <p:spPr>
          <a:xfrm>
            <a:off x="685347" y="3579121"/>
            <a:ext cx="2474216" cy="76427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2" name="Text Placeholder 4"/>
          <p:cNvSpPr>
            <a:spLocks noGrp="1"/>
          </p:cNvSpPr>
          <p:nvPr>
            <p:ph type="body" sz="quarter" idx="3"/>
          </p:nvPr>
        </p:nvSpPr>
        <p:spPr>
          <a:xfrm>
            <a:off x="3332026" y="3146924"/>
            <a:ext cx="2474237" cy="432197"/>
          </a:xfrm>
        </p:spPr>
        <p:txBody>
          <a:bodyPr anchor="b">
            <a:noAutofit/>
          </a:bodyPr>
          <a:lstStyle>
            <a:lvl1pPr marL="0" indent="0" algn="ctr">
              <a:lnSpc>
                <a:spcPct val="100000"/>
              </a:lnSpc>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3" name="Picture Placeholder 2"/>
          <p:cNvSpPr>
            <a:spLocks noGrp="1" noChangeAspect="1"/>
          </p:cNvSpPr>
          <p:nvPr>
            <p:ph type="pic" idx="21"/>
          </p:nvPr>
        </p:nvSpPr>
        <p:spPr>
          <a:xfrm>
            <a:off x="3426747" y="1724240"/>
            <a:ext cx="2197894" cy="1143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19"/>
          </p:nvPr>
        </p:nvSpPr>
        <p:spPr>
          <a:xfrm>
            <a:off x="3331011" y="3579120"/>
            <a:ext cx="2475252" cy="76427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5" name="Text Placeholder 4"/>
          <p:cNvSpPr>
            <a:spLocks noGrp="1"/>
          </p:cNvSpPr>
          <p:nvPr>
            <p:ph type="body" sz="quarter" idx="13"/>
          </p:nvPr>
        </p:nvSpPr>
        <p:spPr>
          <a:xfrm>
            <a:off x="5980067" y="3146924"/>
            <a:ext cx="2467425" cy="432197"/>
          </a:xfrm>
        </p:spPr>
        <p:txBody>
          <a:bodyPr anchor="b">
            <a:noAutofit/>
          </a:bodyPr>
          <a:lstStyle>
            <a:lvl1pPr marL="0" indent="0" algn="ctr">
              <a:lnSpc>
                <a:spcPct val="100000"/>
              </a:lnSpc>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6" name="Picture Placeholder 2"/>
          <p:cNvSpPr>
            <a:spLocks noGrp="1" noChangeAspect="1"/>
          </p:cNvSpPr>
          <p:nvPr>
            <p:ph type="pic" idx="22"/>
          </p:nvPr>
        </p:nvSpPr>
        <p:spPr>
          <a:xfrm>
            <a:off x="6114603" y="1724240"/>
            <a:ext cx="2199085" cy="1143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7" name="Text Placeholder 3"/>
          <p:cNvSpPr>
            <a:spLocks noGrp="1"/>
          </p:cNvSpPr>
          <p:nvPr>
            <p:ph type="body" sz="half" idx="20"/>
          </p:nvPr>
        </p:nvSpPr>
        <p:spPr>
          <a:xfrm>
            <a:off x="5979973" y="3579121"/>
            <a:ext cx="2470694" cy="764278"/>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5/31/2022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76749801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641088116"/>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457200"/>
            <a:ext cx="1906993" cy="38862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85346" y="457200"/>
            <a:ext cx="5744029" cy="38862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790967707"/>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0475778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5"/>
        <p:cNvGrpSpPr/>
        <p:nvPr/>
      </p:nvGrpSpPr>
      <p:grpSpPr>
        <a:xfrm>
          <a:off x="0" y="0"/>
          <a:ext cx="0" cy="0"/>
          <a:chOff x="0" y="0"/>
          <a:chExt cx="0" cy="0"/>
        </a:xfrm>
      </p:grpSpPr>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7296203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18519861"/>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7643368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21933" y="492920"/>
            <a:ext cx="7300134" cy="2139553"/>
          </a:xfrm>
        </p:spPr>
        <p:txBody>
          <a:bodyPr anchor="b">
            <a:normAutofit/>
          </a:bodyPr>
          <a:lstStyle>
            <a:lvl1pPr>
              <a:defRPr sz="2550"/>
            </a:lvl1pPr>
          </a:lstStyle>
          <a:p>
            <a:r>
              <a:rPr lang="en-US"/>
              <a:t>Click to edit Master title style</a:t>
            </a:r>
            <a:endParaRPr lang="en-US" dirty="0"/>
          </a:p>
        </p:txBody>
      </p:sp>
      <p:sp>
        <p:nvSpPr>
          <p:cNvPr id="3" name="Text Placeholder 2"/>
          <p:cNvSpPr>
            <a:spLocks noGrp="1"/>
          </p:cNvSpPr>
          <p:nvPr>
            <p:ph type="body" idx="1"/>
          </p:nvPr>
        </p:nvSpPr>
        <p:spPr>
          <a:xfrm>
            <a:off x="921933" y="2701529"/>
            <a:ext cx="7300134" cy="1125140"/>
          </a:xfrm>
        </p:spPr>
        <p:txBody>
          <a:bodyPr/>
          <a:lstStyle>
            <a:lvl1pPr marL="0" indent="0" algn="ctr">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11577613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85347" y="457200"/>
            <a:ext cx="7765321" cy="99474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85346" y="1566240"/>
            <a:ext cx="3829503" cy="27771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30052" y="1566240"/>
            <a:ext cx="3820616" cy="27771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90128395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5347" y="457201"/>
            <a:ext cx="7765321"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56354" y="1566240"/>
            <a:ext cx="3659399" cy="617934"/>
          </a:xfrm>
        </p:spPr>
        <p:txBody>
          <a:bodyPr anchor="b"/>
          <a:lstStyle>
            <a:lvl1pPr marL="0" indent="0">
              <a:lnSpc>
                <a:spcPct val="100000"/>
              </a:lnSpc>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85346" y="2184174"/>
            <a:ext cx="3830406" cy="215922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01502" y="1566240"/>
            <a:ext cx="3649166" cy="617934"/>
          </a:xfrm>
        </p:spPr>
        <p:txBody>
          <a:bodyPr anchor="b"/>
          <a:lstStyle>
            <a:lvl1pPr marL="0" indent="0">
              <a:lnSpc>
                <a:spcPct val="100000"/>
              </a:lnSpc>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184174"/>
            <a:ext cx="3821518" cy="215922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5/31/2022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53012150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5/31/2022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76421054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5/31/2022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1387132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7921" y="457200"/>
            <a:ext cx="2949178" cy="1771650"/>
          </a:xfrm>
        </p:spPr>
        <p:txBody>
          <a:bodyPr anchor="b">
            <a:normAutofit/>
          </a:bodyPr>
          <a:lstStyle>
            <a:lvl1pPr>
              <a:defRPr sz="2100"/>
            </a:lvl1pPr>
          </a:lstStyle>
          <a:p>
            <a:r>
              <a:rPr lang="en-US"/>
              <a:t>Click to edit Master title style</a:t>
            </a:r>
            <a:endParaRPr lang="en-US" dirty="0"/>
          </a:p>
        </p:txBody>
      </p:sp>
      <p:sp>
        <p:nvSpPr>
          <p:cNvPr id="3" name="Content Placeholder 2"/>
          <p:cNvSpPr>
            <a:spLocks noGrp="1"/>
          </p:cNvSpPr>
          <p:nvPr>
            <p:ph idx="1"/>
          </p:nvPr>
        </p:nvSpPr>
        <p:spPr>
          <a:xfrm>
            <a:off x="3808548" y="457200"/>
            <a:ext cx="4642119" cy="38862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7921" y="2228850"/>
            <a:ext cx="2949178" cy="2114549"/>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18973209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7921" y="457200"/>
            <a:ext cx="4447330" cy="1771650"/>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68603" y="569161"/>
            <a:ext cx="2441517" cy="3662279"/>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45" y="2228850"/>
            <a:ext cx="4451213" cy="2114550"/>
          </a:xfrm>
        </p:spPr>
        <p:txBody>
          <a:bodyPr>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79391734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347" y="457200"/>
            <a:ext cx="7765321" cy="99474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346" y="1572048"/>
            <a:ext cx="7765322" cy="277135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59052" y="4412457"/>
            <a:ext cx="2057400" cy="273844"/>
          </a:xfrm>
          <a:prstGeom prst="rect">
            <a:avLst/>
          </a:prstGeom>
        </p:spPr>
        <p:txBody>
          <a:bodyPr vert="horz" lIns="91440" tIns="45720" rIns="91440" bIns="45720" rtlCol="0" anchor="ctr"/>
          <a:lstStyle>
            <a:lvl1pPr algn="r">
              <a:defRPr sz="750">
                <a:solidFill>
                  <a:schemeClr val="tx1">
                    <a:tint val="75000"/>
                  </a:schemeClr>
                </a:solidFill>
              </a:defRPr>
            </a:lvl1pPr>
          </a:lstStyle>
          <a:p>
            <a:fld id="{48A87A34-81AB-432B-8DAE-1953F412C126}" type="datetimeFigureOut">
              <a:rPr lang="en-US" smtClean="0"/>
              <a:pPr/>
              <a:t>5/31/2022</a:t>
            </a:fld>
            <a:endParaRPr lang="en-US" dirty="0"/>
          </a:p>
        </p:txBody>
      </p:sp>
      <p:sp>
        <p:nvSpPr>
          <p:cNvPr id="5" name="Footer Placeholder 4"/>
          <p:cNvSpPr>
            <a:spLocks noGrp="1"/>
          </p:cNvSpPr>
          <p:nvPr>
            <p:ph type="ftr" sz="quarter" idx="3"/>
          </p:nvPr>
        </p:nvSpPr>
        <p:spPr>
          <a:xfrm>
            <a:off x="685346" y="4412457"/>
            <a:ext cx="5004649" cy="273844"/>
          </a:xfrm>
          <a:prstGeom prst="rect">
            <a:avLst/>
          </a:prstGeom>
        </p:spPr>
        <p:txBody>
          <a:bodyPr vert="horz" lIns="91440" tIns="45720" rIns="91440" bIns="45720" rtlCol="0" anchor="ctr"/>
          <a:lstStyle>
            <a:lvl1pPr algn="l">
              <a:defRPr sz="7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7885509" y="4412457"/>
            <a:ext cx="565159" cy="273844"/>
          </a:xfrm>
          <a:prstGeom prst="rect">
            <a:avLst/>
          </a:prstGeom>
        </p:spPr>
        <p:txBody>
          <a:bodyPr vert="horz" lIns="91440" tIns="45720" rIns="91440" bIns="45720" rtlCol="0" anchor="ctr"/>
          <a:lstStyle>
            <a:lvl1pPr algn="r">
              <a:defRPr sz="750">
                <a:solidFill>
                  <a:schemeClr val="tx1">
                    <a:tint val="75000"/>
                  </a:schemeClr>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293824357"/>
      </p:ext>
    </p:extLst>
  </p:cSld>
  <p:clrMap bg1="dk1" tx1="lt1" bg2="dk2" tx2="lt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 id="2147483744" r:id="rId18"/>
    <p:sldLayoutId id="2147483746" r:id="rId19"/>
    <p:sldLayoutId id="2147483747" r:id="rId20"/>
  </p:sldLayoutIdLst>
  <p:hf sldNum="0" hdr="0" ftr="0" dt="0"/>
  <p:txStyles>
    <p:titleStyle>
      <a:lvl1pPr algn="ctr" defTabSz="685800" rtl="0" eaLnBrk="1" latinLnBrk="0" hangingPunct="1">
        <a:lnSpc>
          <a:spcPct val="90000"/>
        </a:lnSpc>
        <a:spcBef>
          <a:spcPct val="0"/>
        </a:spcBef>
        <a:buNone/>
        <a:defRPr sz="255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171450" indent="-171450" algn="l" defTabSz="685800" rtl="0" eaLnBrk="1" latinLnBrk="0" hangingPunct="1">
        <a:lnSpc>
          <a:spcPct val="120000"/>
        </a:lnSpc>
        <a:spcBef>
          <a:spcPts val="750"/>
        </a:spcBef>
        <a:buFont typeface="Arial" panose="020B0604020202020204" pitchFamily="34" charset="0"/>
        <a:buChar char="•"/>
        <a:defRPr sz="1500" kern="1200">
          <a:solidFill>
            <a:schemeClr val="tx1"/>
          </a:solidFill>
          <a:effectLst>
            <a:outerShdw blurRad="50800" dist="38100" dir="2700000" algn="tl" rotWithShape="0">
              <a:srgbClr val="000000">
                <a:alpha val="48000"/>
              </a:srgbClr>
            </a:outerShdw>
          </a:effectLst>
          <a:latin typeface="+mn-lt"/>
          <a:ea typeface="+mn-ea"/>
          <a:cs typeface="+mn-cs"/>
        </a:defRPr>
      </a:lvl1pPr>
      <a:lvl2pPr marL="514350" indent="-171450" algn="l" defTabSz="685800" rtl="0" eaLnBrk="1" latinLnBrk="0" hangingPunct="1">
        <a:lnSpc>
          <a:spcPct val="120000"/>
        </a:lnSpc>
        <a:spcBef>
          <a:spcPts val="375"/>
        </a:spcBef>
        <a:buFont typeface="Arial" panose="020B0604020202020204" pitchFamily="34" charset="0"/>
        <a:buChar char="•"/>
        <a:defRPr sz="1350" kern="1200">
          <a:solidFill>
            <a:schemeClr val="tx1"/>
          </a:solidFill>
          <a:effectLst>
            <a:outerShdw blurRad="50800" dist="38100" dir="2700000" algn="tl" rotWithShape="0">
              <a:srgbClr val="000000">
                <a:alpha val="48000"/>
              </a:srgbClr>
            </a:outerShdw>
          </a:effectLst>
          <a:latin typeface="+mn-lt"/>
          <a:ea typeface="+mn-ea"/>
          <a:cs typeface="+mn-cs"/>
        </a:defRPr>
      </a:lvl2pPr>
      <a:lvl3pPr marL="857250" indent="-171450" algn="l" defTabSz="685800" rtl="0" eaLnBrk="1" latinLnBrk="0" hangingPunct="1">
        <a:lnSpc>
          <a:spcPct val="120000"/>
        </a:lnSpc>
        <a:spcBef>
          <a:spcPts val="375"/>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200150" indent="-171450" algn="l" defTabSz="685800" rtl="0" eaLnBrk="1" latinLnBrk="0" hangingPunct="1">
        <a:lnSpc>
          <a:spcPct val="120000"/>
        </a:lnSpc>
        <a:spcBef>
          <a:spcPts val="375"/>
        </a:spcBef>
        <a:buFont typeface="Arial" panose="020B0604020202020204" pitchFamily="34" charset="0"/>
        <a:buChar char="•"/>
        <a:defRPr sz="1050" kern="1200">
          <a:solidFill>
            <a:schemeClr val="tx1"/>
          </a:solidFill>
          <a:effectLst>
            <a:outerShdw blurRad="50800" dist="38100" dir="2700000" algn="tl" rotWithShape="0">
              <a:srgbClr val="000000">
                <a:alpha val="48000"/>
              </a:srgbClr>
            </a:outerShdw>
          </a:effectLst>
          <a:latin typeface="+mn-lt"/>
          <a:ea typeface="+mn-ea"/>
          <a:cs typeface="+mn-cs"/>
        </a:defRPr>
      </a:lvl4pPr>
      <a:lvl5pPr marL="15430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5pPr>
      <a:lvl6pPr marL="18859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2288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7pPr>
      <a:lvl8pPr marL="25717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8pPr>
      <a:lvl9pPr marL="29146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20.xml"/><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freesvg.org/heart-pendant-vector-image" TargetMode="External"/><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1.xml"/><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notesSlide" Target="../notesSlides/notesSlide2.xml"/><Relationship Id="rId9"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19.xml"/><Relationship Id="rId5" Type="http://schemas.openxmlformats.org/officeDocument/2006/relationships/image" Target="../media/image22.jpg"/><Relationship Id="rId4" Type="http://schemas.openxmlformats.org/officeDocument/2006/relationships/hyperlink" Target="https://rdrr.io/rforge/stablelearner/man/titanic.html"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445025"/>
            <a:ext cx="8520600" cy="2696208"/>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US" sz="9600" b="1"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Britannic Bold" panose="020B0903060703020204" pitchFamily="34" charset="0"/>
              </a:rPr>
              <a:t>Titanic</a:t>
            </a:r>
            <a:r>
              <a:rPr lang="en-US" sz="9600" dirty="0">
                <a:effectLst>
                  <a:outerShdw blurRad="38100" dist="38100" dir="2700000" algn="tl">
                    <a:srgbClr val="000000">
                      <a:alpha val="43137"/>
                    </a:srgbClr>
                  </a:outerShdw>
                </a:effectLst>
              </a:rPr>
              <a:t> </a:t>
            </a:r>
            <a:endParaRPr sz="9600" dirty="0">
              <a:effectLst>
                <a:outerShdw blurRad="38100" dist="38100" dir="2700000" algn="tl">
                  <a:srgbClr val="000000">
                    <a:alpha val="43137"/>
                  </a:srgbClr>
                </a:outerShdw>
              </a:effectLst>
            </a:endParaRPr>
          </a:p>
        </p:txBody>
      </p:sp>
      <p:sp>
        <p:nvSpPr>
          <p:cNvPr id="55" name="Google Shape;55;p13"/>
          <p:cNvSpPr txBox="1">
            <a:spLocks noGrp="1"/>
          </p:cNvSpPr>
          <p:nvPr>
            <p:ph type="body" idx="1"/>
          </p:nvPr>
        </p:nvSpPr>
        <p:spPr>
          <a:xfrm>
            <a:off x="311700" y="3668357"/>
            <a:ext cx="8520600" cy="900517"/>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1200"/>
              </a:spcAft>
              <a:buNone/>
            </a:pPr>
            <a:r>
              <a:rPr lang="en-US" dirty="0">
                <a:latin typeface="Britannic Bold" panose="020B0903060703020204" pitchFamily="34" charset="0"/>
              </a:rPr>
              <a:t>Group 1- Children of </a:t>
            </a:r>
            <a:r>
              <a:rPr lang="en-US" dirty="0" err="1">
                <a:latin typeface="Britannic Bold" panose="020B0903060703020204" pitchFamily="34" charset="0"/>
              </a:rPr>
              <a:t>Jupyter</a:t>
            </a:r>
            <a:endParaRPr lang="en-US" dirty="0">
              <a:latin typeface="Britannic Bold" panose="020B0903060703020204" pitchFamily="34" charset="0"/>
            </a:endParaRPr>
          </a:p>
          <a:p>
            <a:pPr marL="0" lvl="0" indent="0" algn="ctr" rtl="0">
              <a:spcBef>
                <a:spcPts val="0"/>
              </a:spcBef>
              <a:spcAft>
                <a:spcPts val="1200"/>
              </a:spcAft>
              <a:buNone/>
            </a:pPr>
            <a:r>
              <a:rPr lang="en-US" sz="1500" dirty="0" err="1">
                <a:latin typeface="Britannic Bold" panose="020B0903060703020204" pitchFamily="34" charset="0"/>
              </a:rPr>
              <a:t>Cullin</a:t>
            </a:r>
            <a:r>
              <a:rPr lang="en-US" sz="1500" dirty="0">
                <a:latin typeface="Britannic Bold" panose="020B0903060703020204" pitchFamily="34" charset="0"/>
              </a:rPr>
              <a:t> Flynn, Christine Kitchens, Erika </a:t>
            </a:r>
            <a:r>
              <a:rPr lang="en-US" sz="1500" dirty="0" err="1">
                <a:latin typeface="Britannic Bold" panose="020B0903060703020204" pitchFamily="34" charset="0"/>
              </a:rPr>
              <a:t>Lewars</a:t>
            </a:r>
            <a:r>
              <a:rPr lang="en-US" sz="1500" dirty="0">
                <a:latin typeface="Britannic Bold" panose="020B0903060703020204" pitchFamily="34" charset="0"/>
              </a:rPr>
              <a:t>, Rick Sadowski, Kira Livingston</a:t>
            </a:r>
            <a:endParaRPr sz="1500" dirty="0">
              <a:latin typeface="Britannic Bold" panose="020B0903060703020204" pitchFamily="34" charset="0"/>
            </a:endParaRPr>
          </a:p>
        </p:txBody>
      </p:sp>
      <p:sp>
        <p:nvSpPr>
          <p:cNvPr id="2" name="Rectangle 1">
            <a:extLst>
              <a:ext uri="{FF2B5EF4-FFF2-40B4-BE49-F238E27FC236}">
                <a16:creationId xmlns:a16="http://schemas.microsoft.com/office/drawing/2014/main" id="{39A34A71-9EAC-9FDB-43C1-DD0B9D0A34E2}"/>
              </a:ext>
            </a:extLst>
          </p:cNvPr>
          <p:cNvSpPr/>
          <p:nvPr/>
        </p:nvSpPr>
        <p:spPr>
          <a:xfrm>
            <a:off x="4479635" y="2110085"/>
            <a:ext cx="184730" cy="923330"/>
          </a:xfrm>
          <a:prstGeom prst="rect">
            <a:avLst/>
          </a:prstGeom>
          <a:noFill/>
        </p:spPr>
        <p:txBody>
          <a:bodyPr wrap="none" lIns="91440" tIns="45720" rIns="91440" bIns="45720">
            <a:spAutoFit/>
          </a:bodyPr>
          <a:lstStyle/>
          <a:p>
            <a:pPr algn="ctr"/>
            <a:endParaRPr lang="en-US" sz="5400" b="1" cap="none" spc="0"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p:txBody>
      </p:sp>
      <p:pic>
        <p:nvPicPr>
          <p:cNvPr id="11" name="Picture 10" descr="A picture containing logo&#10;&#10;Description automatically generated">
            <a:extLst>
              <a:ext uri="{FF2B5EF4-FFF2-40B4-BE49-F238E27FC236}">
                <a16:creationId xmlns:a16="http://schemas.microsoft.com/office/drawing/2014/main" id="{03735A1E-C936-3A34-8AD0-EC96E574A0CC}"/>
              </a:ext>
            </a:extLst>
          </p:cNvPr>
          <p:cNvPicPr>
            <a:picLocks noChangeAspect="1"/>
          </p:cNvPicPr>
          <p:nvPr/>
        </p:nvPicPr>
        <p:blipFill>
          <a:blip r:embed="rId3"/>
          <a:stretch>
            <a:fillRect/>
          </a:stretch>
        </p:blipFill>
        <p:spPr>
          <a:xfrm>
            <a:off x="937017" y="263237"/>
            <a:ext cx="7269965" cy="5143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1DA974C-8440-43CB-C892-58CBDA152435}"/>
              </a:ext>
            </a:extLst>
          </p:cNvPr>
          <p:cNvSpPr txBox="1"/>
          <p:nvPr/>
        </p:nvSpPr>
        <p:spPr>
          <a:xfrm>
            <a:off x="238539" y="139148"/>
            <a:ext cx="8733183" cy="892552"/>
          </a:xfrm>
          <a:prstGeom prst="rect">
            <a:avLst/>
          </a:prstGeom>
          <a:noFill/>
        </p:spPr>
        <p:txBody>
          <a:bodyPr wrap="square" rtlCol="0">
            <a:spAutoFit/>
          </a:bodyPr>
          <a:lstStyle/>
          <a:p>
            <a:r>
              <a:rPr lang="en-US" dirty="0">
                <a:latin typeface="Britannic Bold" panose="020B0903060703020204" pitchFamily="34" charset="0"/>
              </a:rPr>
              <a:t>How to handle Null Values</a:t>
            </a:r>
          </a:p>
          <a:p>
            <a:endParaRPr lang="en-US" dirty="0">
              <a:latin typeface="Britannic Bold" panose="020B0903060703020204" pitchFamily="34" charset="0"/>
            </a:endParaRPr>
          </a:p>
          <a:p>
            <a:r>
              <a:rPr lang="en-US" sz="1600" dirty="0">
                <a:latin typeface="Britannic Bold" panose="020B0903060703020204" pitchFamily="34" charset="0"/>
              </a:rPr>
              <a:t>	</a:t>
            </a:r>
          </a:p>
        </p:txBody>
      </p:sp>
      <p:pic>
        <p:nvPicPr>
          <p:cNvPr id="2" name="Picture 1"/>
          <p:cNvPicPr>
            <a:picLocks noChangeAspect="1"/>
          </p:cNvPicPr>
          <p:nvPr/>
        </p:nvPicPr>
        <p:blipFill>
          <a:blip r:embed="rId3"/>
          <a:stretch>
            <a:fillRect/>
          </a:stretch>
        </p:blipFill>
        <p:spPr>
          <a:xfrm>
            <a:off x="879263" y="707492"/>
            <a:ext cx="2182835" cy="4181115"/>
          </a:xfrm>
          <a:prstGeom prst="rect">
            <a:avLst/>
          </a:prstGeom>
        </p:spPr>
      </p:pic>
      <p:sp>
        <p:nvSpPr>
          <p:cNvPr id="6" name="TextBox 5"/>
          <p:cNvSpPr txBox="1"/>
          <p:nvPr/>
        </p:nvSpPr>
        <p:spPr>
          <a:xfrm>
            <a:off x="3682093" y="440871"/>
            <a:ext cx="4335236" cy="3785652"/>
          </a:xfrm>
          <a:prstGeom prst="rect">
            <a:avLst/>
          </a:prstGeom>
          <a:noFill/>
        </p:spPr>
        <p:txBody>
          <a:bodyPr wrap="square" rtlCol="0">
            <a:spAutoFit/>
          </a:bodyPr>
          <a:lstStyle/>
          <a:p>
            <a:pPr algn="ctr"/>
            <a:r>
              <a:rPr lang="en-US" sz="8000" dirty="0"/>
              <a:t>What would </a:t>
            </a:r>
            <a:r>
              <a:rPr lang="en-US" sz="8000" i="1" dirty="0"/>
              <a:t>you </a:t>
            </a:r>
            <a:r>
              <a:rPr lang="en-US" sz="8000" dirty="0"/>
              <a:t>do?</a:t>
            </a:r>
          </a:p>
        </p:txBody>
      </p:sp>
      <p:pic>
        <p:nvPicPr>
          <p:cNvPr id="3" name="Picture 2"/>
          <p:cNvPicPr>
            <a:picLocks noChangeAspect="1"/>
          </p:cNvPicPr>
          <p:nvPr/>
        </p:nvPicPr>
        <p:blipFill>
          <a:blip r:embed="rId4"/>
          <a:stretch>
            <a:fillRect/>
          </a:stretch>
        </p:blipFill>
        <p:spPr>
          <a:xfrm>
            <a:off x="214803" y="232891"/>
            <a:ext cx="8780654" cy="4579838"/>
          </a:xfrm>
          <a:prstGeom prst="rect">
            <a:avLst/>
          </a:prstGeom>
        </p:spPr>
      </p:pic>
    </p:spTree>
    <p:extLst>
      <p:ext uri="{BB962C8B-B14F-4D97-AF65-F5344CB8AC3E}">
        <p14:creationId xmlns:p14="http://schemas.microsoft.com/office/powerpoint/2010/main" val="1149424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3"/>
                                        </p:tgtEl>
                                        <p:attrNameLst>
                                          <p:attrName>style.visibility</p:attrName>
                                        </p:attrNameLst>
                                      </p:cBhvr>
                                      <p:to>
                                        <p:strVal val="visible"/>
                                      </p:to>
                                    </p:set>
                                  </p:childTnLst>
                                </p:cTn>
                              </p:par>
                              <p:par>
                                <p:cTn id="16" presetID="10" presetClass="exit" presetSubtype="0" fill="hold" nodeType="withEffect">
                                  <p:stCondLst>
                                    <p:cond delay="0"/>
                                  </p:stCondLst>
                                  <p:childTnLst>
                                    <p:animEffect transition="out" filter="fade">
                                      <p:cBhvr>
                                        <p:cTn id="17" dur="500"/>
                                        <p:tgtEl>
                                          <p:spTgt spid="2"/>
                                        </p:tgtEl>
                                      </p:cBhvr>
                                    </p:animEffect>
                                    <p:set>
                                      <p:cBhvr>
                                        <p:cTn id="18"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Recommendations FOR FURTHER EXPLORATION</a:t>
            </a:r>
          </a:p>
        </p:txBody>
      </p:sp>
      <p:sp>
        <p:nvSpPr>
          <p:cNvPr id="3" name="Content Placeholder 2"/>
          <p:cNvSpPr>
            <a:spLocks noGrp="1"/>
          </p:cNvSpPr>
          <p:nvPr>
            <p:ph idx="1"/>
          </p:nvPr>
        </p:nvSpPr>
        <p:spPr/>
        <p:txBody>
          <a:bodyPr/>
          <a:lstStyle/>
          <a:p>
            <a:r>
              <a:rPr lang="en-US" dirty="0"/>
              <a:t>Import additional disasters to the interactive webpage</a:t>
            </a:r>
          </a:p>
          <a:p>
            <a:r>
              <a:rPr lang="en-US" dirty="0"/>
              <a:t>Utilize the decision tree or random forest machine learning to determine survival based on disaster</a:t>
            </a:r>
          </a:p>
          <a:p>
            <a:r>
              <a:rPr lang="en-US" dirty="0"/>
              <a:t>Have disaster be a option users can select</a:t>
            </a:r>
          </a:p>
          <a:p>
            <a:pPr marL="0" indent="0">
              <a:buNone/>
            </a:pPr>
            <a:endParaRPr lang="en-US" dirty="0"/>
          </a:p>
        </p:txBody>
      </p:sp>
    </p:spTree>
    <p:extLst>
      <p:ext uri="{BB962C8B-B14F-4D97-AF65-F5344CB8AC3E}">
        <p14:creationId xmlns:p14="http://schemas.microsoft.com/office/powerpoint/2010/main" val="3534986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rgbClr val="BABBB9"/>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rgbClr val="BABBB9"/>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rgbClr val="BABBB9"/>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chain, metalware, accessory&#10;&#10;Description automatically generated">
            <a:extLst>
              <a:ext uri="{FF2B5EF4-FFF2-40B4-BE49-F238E27FC236}">
                <a16:creationId xmlns:a16="http://schemas.microsoft.com/office/drawing/2014/main" id="{E3850D48-BF05-C425-6F84-64B1697F67E1}"/>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3568" b="10714"/>
          <a:stretch/>
        </p:blipFill>
        <p:spPr>
          <a:xfrm>
            <a:off x="2183802" y="0"/>
            <a:ext cx="4959948" cy="4840941"/>
          </a:xfrm>
          <a:prstGeom prst="rect">
            <a:avLst/>
          </a:prstGeom>
          <a:ln>
            <a:noFill/>
          </a:ln>
          <a:effectLst>
            <a:softEdge rad="112500"/>
          </a:effectLst>
        </p:spPr>
      </p:pic>
      <p:sp>
        <p:nvSpPr>
          <p:cNvPr id="4" name="TextBox 3">
            <a:extLst>
              <a:ext uri="{FF2B5EF4-FFF2-40B4-BE49-F238E27FC236}">
                <a16:creationId xmlns:a16="http://schemas.microsoft.com/office/drawing/2014/main" id="{60BA3F37-42DA-5D45-FE63-9F6465411D71}"/>
              </a:ext>
            </a:extLst>
          </p:cNvPr>
          <p:cNvSpPr txBox="1"/>
          <p:nvPr/>
        </p:nvSpPr>
        <p:spPr>
          <a:xfrm>
            <a:off x="120140" y="365760"/>
            <a:ext cx="9023860" cy="1200329"/>
          </a:xfrm>
          <a:prstGeom prst="rect">
            <a:avLst/>
          </a:prstGeom>
          <a:noFill/>
        </p:spPr>
        <p:txBody>
          <a:bodyPr wrap="square" rtlCol="0">
            <a:spAutoFit/>
          </a:bodyPr>
          <a:lstStyle/>
          <a:p>
            <a:r>
              <a:rPr lang="en-US" sz="3600" dirty="0">
                <a:latin typeface="Britannic Bold" panose="020B0903060703020204" pitchFamily="34" charset="0"/>
              </a:rPr>
              <a:t>Now for the fun part…  The interactive webpage!</a:t>
            </a:r>
          </a:p>
        </p:txBody>
      </p:sp>
      <p:sp>
        <p:nvSpPr>
          <p:cNvPr id="5" name="TextBox 4">
            <a:extLst>
              <a:ext uri="{FF2B5EF4-FFF2-40B4-BE49-F238E27FC236}">
                <a16:creationId xmlns:a16="http://schemas.microsoft.com/office/drawing/2014/main" id="{35D09868-75F4-B0A2-ABDC-FDD696E3FE17}"/>
              </a:ext>
            </a:extLst>
          </p:cNvPr>
          <p:cNvSpPr txBox="1"/>
          <p:nvPr/>
        </p:nvSpPr>
        <p:spPr>
          <a:xfrm>
            <a:off x="3948056" y="2647784"/>
            <a:ext cx="1301676" cy="1169551"/>
          </a:xfrm>
          <a:prstGeom prst="rect">
            <a:avLst/>
          </a:prstGeom>
          <a:noFill/>
        </p:spPr>
        <p:txBody>
          <a:bodyPr wrap="square" rtlCol="0">
            <a:spAutoFit/>
          </a:bodyPr>
          <a:lstStyle/>
          <a:p>
            <a:pPr algn="ctr"/>
            <a:r>
              <a:rPr lang="en-US" sz="1400" b="1" dirty="0">
                <a:solidFill>
                  <a:schemeClr val="accent2">
                    <a:lumMod val="20000"/>
                    <a:lumOff val="80000"/>
                  </a:schemeClr>
                </a:solidFill>
              </a:rPr>
              <a:t>DATA ANALYSIS</a:t>
            </a:r>
          </a:p>
          <a:p>
            <a:pPr algn="ctr"/>
            <a:endParaRPr lang="en-US" sz="1400" b="1" dirty="0">
              <a:solidFill>
                <a:schemeClr val="accent2">
                  <a:lumMod val="20000"/>
                  <a:lumOff val="80000"/>
                </a:schemeClr>
              </a:solidFill>
            </a:endParaRPr>
          </a:p>
          <a:p>
            <a:pPr algn="ctr"/>
            <a:r>
              <a:rPr lang="en-US" sz="1400" b="1" dirty="0">
                <a:solidFill>
                  <a:schemeClr val="accent2">
                    <a:lumMod val="20000"/>
                    <a:lumOff val="80000"/>
                  </a:schemeClr>
                </a:solidFill>
              </a:rPr>
              <a:t> BOOTCAMP</a:t>
            </a:r>
          </a:p>
        </p:txBody>
      </p:sp>
    </p:spTree>
    <p:extLst>
      <p:ext uri="{BB962C8B-B14F-4D97-AF65-F5344CB8AC3E}">
        <p14:creationId xmlns:p14="http://schemas.microsoft.com/office/powerpoint/2010/main" val="1872084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circle(in)">
                                      <p:cBhvr>
                                        <p:cTn id="10"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60" name="Google Shape;60;p14"/>
          <p:cNvPicPr preferRelativeResize="0"/>
          <p:nvPr/>
        </p:nvPicPr>
        <p:blipFill rotWithShape="1">
          <a:blip r:embed="rId5">
            <a:alphaModFix/>
          </a:blip>
          <a:srcRect l="9240" t="33959" r="9060" b="23453"/>
          <a:stretch/>
        </p:blipFill>
        <p:spPr>
          <a:xfrm>
            <a:off x="0" y="1598575"/>
            <a:ext cx="9143999" cy="3544924"/>
          </a:xfrm>
          <a:prstGeom prst="rect">
            <a:avLst/>
          </a:prstGeom>
          <a:noFill/>
          <a:ln>
            <a:noFill/>
          </a:ln>
        </p:spPr>
      </p:pic>
      <p:sp>
        <p:nvSpPr>
          <p:cNvPr id="61" name="Google Shape;61;p14"/>
          <p:cNvSpPr txBox="1">
            <a:spLocks noGrp="1"/>
          </p:cNvSpPr>
          <p:nvPr>
            <p:ph type="subTitle" idx="1"/>
          </p:nvPr>
        </p:nvSpPr>
        <p:spPr>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62" name="Google Shape;62;p14"/>
          <p:cNvPicPr preferRelativeResize="0"/>
          <p:nvPr/>
        </p:nvPicPr>
        <p:blipFill>
          <a:blip r:embed="rId6">
            <a:alphaModFix/>
          </a:blip>
          <a:stretch>
            <a:fillRect/>
          </a:stretch>
        </p:blipFill>
        <p:spPr>
          <a:xfrm>
            <a:off x="3206172" y="-140650"/>
            <a:ext cx="5987955" cy="5143500"/>
          </a:xfrm>
          <a:prstGeom prst="rect">
            <a:avLst/>
          </a:prstGeom>
          <a:noFill/>
          <a:ln>
            <a:noFill/>
          </a:ln>
        </p:spPr>
      </p:pic>
      <p:pic>
        <p:nvPicPr>
          <p:cNvPr id="63" name="Google Shape;63;p14"/>
          <p:cNvPicPr preferRelativeResize="0"/>
          <p:nvPr/>
        </p:nvPicPr>
        <p:blipFill>
          <a:blip r:embed="rId7">
            <a:alphaModFix/>
          </a:blip>
          <a:stretch>
            <a:fillRect/>
          </a:stretch>
        </p:blipFill>
        <p:spPr>
          <a:xfrm>
            <a:off x="1349128" y="444425"/>
            <a:ext cx="3887276" cy="3182301"/>
          </a:xfrm>
          <a:prstGeom prst="rect">
            <a:avLst/>
          </a:prstGeom>
          <a:noFill/>
          <a:ln>
            <a:noFill/>
          </a:ln>
        </p:spPr>
      </p:pic>
      <p:pic>
        <p:nvPicPr>
          <p:cNvPr id="64" name="Google Shape;64;p14"/>
          <p:cNvPicPr preferRelativeResize="0"/>
          <p:nvPr/>
        </p:nvPicPr>
        <p:blipFill>
          <a:blip r:embed="rId8">
            <a:alphaModFix/>
          </a:blip>
          <a:stretch>
            <a:fillRect/>
          </a:stretch>
        </p:blipFill>
        <p:spPr>
          <a:xfrm>
            <a:off x="1171500" y="569875"/>
            <a:ext cx="3833525" cy="3138301"/>
          </a:xfrm>
          <a:prstGeom prst="rect">
            <a:avLst/>
          </a:prstGeom>
          <a:noFill/>
          <a:ln>
            <a:noFill/>
          </a:ln>
        </p:spPr>
      </p:pic>
      <p:pic>
        <p:nvPicPr>
          <p:cNvPr id="65" name="Google Shape;65;p14"/>
          <p:cNvPicPr preferRelativeResize="0"/>
          <p:nvPr/>
        </p:nvPicPr>
        <p:blipFill rotWithShape="1">
          <a:blip r:embed="rId9">
            <a:alphaModFix/>
          </a:blip>
          <a:srcRect/>
          <a:stretch/>
        </p:blipFill>
        <p:spPr>
          <a:xfrm>
            <a:off x="3271250" y="205700"/>
            <a:ext cx="3458050" cy="3458050"/>
          </a:xfrm>
          <a:prstGeom prst="rect">
            <a:avLst/>
          </a:prstGeom>
          <a:noFill/>
          <a:ln>
            <a:noFill/>
          </a:ln>
        </p:spPr>
      </p:pic>
      <p:pic>
        <p:nvPicPr>
          <p:cNvPr id="66" name="Google Shape;66;p14"/>
          <p:cNvPicPr preferRelativeResize="0"/>
          <p:nvPr/>
        </p:nvPicPr>
        <p:blipFill rotWithShape="1">
          <a:blip r:embed="rId10">
            <a:alphaModFix/>
          </a:blip>
          <a:srcRect l="17121" t="19846" r="18993" b="20466"/>
          <a:stretch/>
        </p:blipFill>
        <p:spPr>
          <a:xfrm>
            <a:off x="980975" y="1983738"/>
            <a:ext cx="1761374" cy="1413551"/>
          </a:xfrm>
          <a:prstGeom prst="rect">
            <a:avLst/>
          </a:prstGeom>
          <a:noFill/>
          <a:ln>
            <a:noFill/>
          </a:ln>
        </p:spPr>
      </p:pic>
      <p:pic>
        <p:nvPicPr>
          <p:cNvPr id="67" name="Google Shape;67;p14"/>
          <p:cNvPicPr preferRelativeResize="0"/>
          <p:nvPr/>
        </p:nvPicPr>
        <p:blipFill rotWithShape="1">
          <a:blip r:embed="rId11">
            <a:alphaModFix/>
          </a:blip>
          <a:srcRect l="36850" t="31321" r="36280" b="35180"/>
          <a:stretch/>
        </p:blipFill>
        <p:spPr>
          <a:xfrm>
            <a:off x="1365813" y="1983738"/>
            <a:ext cx="991699" cy="1062026"/>
          </a:xfrm>
          <a:prstGeom prst="rect">
            <a:avLst/>
          </a:prstGeom>
          <a:noFill/>
          <a:ln>
            <a:noFill/>
          </a:ln>
        </p:spPr>
      </p:pic>
      <p:pic>
        <p:nvPicPr>
          <p:cNvPr id="2" name="My-Heart-Will-Go-On-Celine-Dion">
            <a:hlinkClick r:id="" action="ppaction://media"/>
            <a:extLst>
              <a:ext uri="{FF2B5EF4-FFF2-40B4-BE49-F238E27FC236}">
                <a16:creationId xmlns:a16="http://schemas.microsoft.com/office/drawing/2014/main" id="{67361B86-1415-4F93-973A-67C57CC96A60}"/>
              </a:ext>
            </a:extLst>
          </p:cNvPr>
          <p:cNvPicPr>
            <a:picLocks noChangeAspect="1"/>
          </p:cNvPicPr>
          <p:nvPr>
            <a:videoFile r:link="rId2"/>
            <p:extLst>
              <p:ext uri="{DAA4B4D4-6D71-4841-9C94-3DE7FCFB9230}">
                <p14:media xmlns:p14="http://schemas.microsoft.com/office/powerpoint/2010/main" r:embed="rId1"/>
              </p:ext>
            </p:extLst>
          </p:nvPr>
        </p:nvPicPr>
        <p:blipFill>
          <a:blip r:embed="rId12"/>
          <a:stretch>
            <a:fillRect/>
          </a:stretch>
        </p:blipFill>
        <p:spPr>
          <a:xfrm>
            <a:off x="-664462" y="335895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2" presetClass="entr" presetSubtype="8" fill="hold" nodeType="withEffect">
                                  <p:stCondLst>
                                    <p:cond delay="1800"/>
                                  </p:stCondLst>
                                  <p:childTnLst>
                                    <p:set>
                                      <p:cBhvr>
                                        <p:cTn id="8" dur="1" fill="hold">
                                          <p:stCondLst>
                                            <p:cond delay="0"/>
                                          </p:stCondLst>
                                        </p:cTn>
                                        <p:tgtEl>
                                          <p:spTgt spid="63"/>
                                        </p:tgtEl>
                                        <p:attrNameLst>
                                          <p:attrName>style.visibility</p:attrName>
                                        </p:attrNameLst>
                                      </p:cBhvr>
                                      <p:to>
                                        <p:strVal val="visible"/>
                                      </p:to>
                                    </p:set>
                                    <p:anim calcmode="lin" valueType="num">
                                      <p:cBhvr additive="base">
                                        <p:cTn id="9" dur="6200"/>
                                        <p:tgtEl>
                                          <p:spTgt spid="63"/>
                                        </p:tgtEl>
                                        <p:attrNameLst>
                                          <p:attrName>ppt_x</p:attrName>
                                        </p:attrNameLst>
                                      </p:cBhvr>
                                      <p:tavLst>
                                        <p:tav tm="0">
                                          <p:val>
                                            <p:strVal val="#ppt_x-1"/>
                                          </p:val>
                                        </p:tav>
                                        <p:tav tm="100000">
                                          <p:val>
                                            <p:strVal val="#ppt_x"/>
                                          </p:val>
                                        </p:tav>
                                      </p:tavLst>
                                    </p:anim>
                                  </p:childTnLst>
                                </p:cTn>
                              </p:par>
                              <p:par>
                                <p:cTn id="10" presetID="23" presetClass="entr" presetSubtype="16" fill="hold" nodeType="withEffect">
                                  <p:stCondLst>
                                    <p:cond delay="5200"/>
                                  </p:stCondLst>
                                  <p:childTnLst>
                                    <p:set>
                                      <p:cBhvr>
                                        <p:cTn id="11" dur="1" fill="hold">
                                          <p:stCondLst>
                                            <p:cond delay="0"/>
                                          </p:stCondLst>
                                        </p:cTn>
                                        <p:tgtEl>
                                          <p:spTgt spid="62"/>
                                        </p:tgtEl>
                                        <p:attrNameLst>
                                          <p:attrName>style.visibility</p:attrName>
                                        </p:attrNameLst>
                                      </p:cBhvr>
                                      <p:to>
                                        <p:strVal val="visible"/>
                                      </p:to>
                                    </p:set>
                                    <p:anim calcmode="lin" valueType="num">
                                      <p:cBhvr additive="base">
                                        <p:cTn id="12" dur="4100"/>
                                        <p:tgtEl>
                                          <p:spTgt spid="62"/>
                                        </p:tgtEl>
                                        <p:attrNameLst>
                                          <p:attrName>ppt_w</p:attrName>
                                        </p:attrNameLst>
                                      </p:cBhvr>
                                      <p:tavLst>
                                        <p:tav tm="0">
                                          <p:val>
                                            <p:strVal val="0"/>
                                          </p:val>
                                        </p:tav>
                                        <p:tav tm="100000">
                                          <p:val>
                                            <p:strVal val="#ppt_w"/>
                                          </p:val>
                                        </p:tav>
                                      </p:tavLst>
                                    </p:anim>
                                    <p:anim calcmode="lin" valueType="num">
                                      <p:cBhvr additive="base">
                                        <p:cTn id="13" dur="4100"/>
                                        <p:tgtEl>
                                          <p:spTgt spid="62"/>
                                        </p:tgtEl>
                                        <p:attrNameLst>
                                          <p:attrName>ppt_h</p:attrName>
                                        </p:attrNameLst>
                                      </p:cBhvr>
                                      <p:tavLst>
                                        <p:tav tm="0">
                                          <p:val>
                                            <p:strVal val="0"/>
                                          </p:val>
                                        </p:tav>
                                        <p:tav tm="100000">
                                          <p:val>
                                            <p:strVal val="#ppt_h"/>
                                          </p:val>
                                        </p:tav>
                                      </p:tavLst>
                                    </p:anim>
                                  </p:childTnLst>
                                </p:cTn>
                              </p:par>
                              <p:par>
                                <p:cTn id="14" presetID="23" presetClass="entr" presetSubtype="16" fill="hold" nodeType="withEffect">
                                  <p:stCondLst>
                                    <p:cond delay="8300"/>
                                  </p:stCondLst>
                                  <p:childTnLst>
                                    <p:set>
                                      <p:cBhvr>
                                        <p:cTn id="15" dur="1" fill="hold">
                                          <p:stCondLst>
                                            <p:cond delay="0"/>
                                          </p:stCondLst>
                                        </p:cTn>
                                        <p:tgtEl>
                                          <p:spTgt spid="65"/>
                                        </p:tgtEl>
                                        <p:attrNameLst>
                                          <p:attrName>style.visibility</p:attrName>
                                        </p:attrNameLst>
                                      </p:cBhvr>
                                      <p:to>
                                        <p:strVal val="visible"/>
                                      </p:to>
                                    </p:set>
                                    <p:anim calcmode="lin" valueType="num">
                                      <p:cBhvr additive="base">
                                        <p:cTn id="16" dur="1900"/>
                                        <p:tgtEl>
                                          <p:spTgt spid="65"/>
                                        </p:tgtEl>
                                        <p:attrNameLst>
                                          <p:attrName>ppt_w</p:attrName>
                                        </p:attrNameLst>
                                      </p:cBhvr>
                                      <p:tavLst>
                                        <p:tav tm="0">
                                          <p:val>
                                            <p:strVal val="0"/>
                                          </p:val>
                                        </p:tav>
                                        <p:tav tm="100000">
                                          <p:val>
                                            <p:strVal val="#ppt_w"/>
                                          </p:val>
                                        </p:tav>
                                      </p:tavLst>
                                    </p:anim>
                                    <p:anim calcmode="lin" valueType="num">
                                      <p:cBhvr additive="base">
                                        <p:cTn id="17" dur="1900"/>
                                        <p:tgtEl>
                                          <p:spTgt spid="65"/>
                                        </p:tgtEl>
                                        <p:attrNameLst>
                                          <p:attrName>ppt_h</p:attrName>
                                        </p:attrNameLst>
                                      </p:cBhvr>
                                      <p:tavLst>
                                        <p:tav tm="0">
                                          <p:val>
                                            <p:strVal val="0"/>
                                          </p:val>
                                        </p:tav>
                                        <p:tav tm="100000">
                                          <p:val>
                                            <p:strVal val="#ppt_h"/>
                                          </p:val>
                                        </p:tav>
                                      </p:tavLst>
                                    </p:anim>
                                  </p:childTnLst>
                                  <p:subTnLst>
                                    <p:set>
                                      <p:cBhvr override="childStyle">
                                        <p:cTn dur="1" fill="hold" display="0" masterRel="sameClick" afterEffect="1">
                                          <p:stCondLst>
                                            <p:cond evt="end" delay="0">
                                              <p:tn val="14"/>
                                            </p:cond>
                                          </p:stCondLst>
                                        </p:cTn>
                                        <p:tgtEl>
                                          <p:spTgt spid="65"/>
                                        </p:tgtEl>
                                        <p:attrNameLst>
                                          <p:attrName>style.visibility</p:attrName>
                                        </p:attrNameLst>
                                      </p:cBhvr>
                                      <p:to>
                                        <p:strVal val="hidden"/>
                                      </p:to>
                                    </p:set>
                                  </p:subTnLst>
                                </p:cTn>
                              </p:par>
                            </p:childTnLst>
                          </p:cTn>
                        </p:par>
                        <p:par>
                          <p:cTn id="18" fill="hold">
                            <p:stCondLst>
                              <p:cond delay="10200"/>
                            </p:stCondLst>
                            <p:childTnLst>
                              <p:par>
                                <p:cTn id="19" presetID="1" presetClass="exit" presetSubtype="0" fill="hold" nodeType="afterEffect">
                                  <p:stCondLst>
                                    <p:cond delay="0"/>
                                  </p:stCondLst>
                                  <p:childTnLst>
                                    <p:set>
                                      <p:cBhvr>
                                        <p:cTn id="20" dur="1" fill="hold">
                                          <p:stCondLst>
                                            <p:cond delay="0"/>
                                          </p:stCondLst>
                                        </p:cTn>
                                        <p:tgtEl>
                                          <p:spTgt spid="63"/>
                                        </p:tgtEl>
                                        <p:attrNameLst>
                                          <p:attrName>style.visibility</p:attrName>
                                        </p:attrNameLst>
                                      </p:cBhvr>
                                      <p:to>
                                        <p:strVal val="hidden"/>
                                      </p:to>
                                    </p:set>
                                  </p:childTnLst>
                                </p:cTn>
                              </p:par>
                            </p:childTnLst>
                          </p:cTn>
                        </p:par>
                        <p:par>
                          <p:cTn id="21" fill="hold">
                            <p:stCondLst>
                              <p:cond delay="10200"/>
                            </p:stCondLst>
                            <p:childTnLst>
                              <p:par>
                                <p:cTn id="22" presetID="1" presetClass="entr" presetSubtype="0" fill="hold" nodeType="afterEffect">
                                  <p:stCondLst>
                                    <p:cond delay="0"/>
                                  </p:stCondLst>
                                  <p:childTnLst>
                                    <p:set>
                                      <p:cBhvr>
                                        <p:cTn id="23" dur="1" fill="hold">
                                          <p:stCondLst>
                                            <p:cond delay="0"/>
                                          </p:stCondLst>
                                        </p:cTn>
                                        <p:tgtEl>
                                          <p:spTgt spid="64"/>
                                        </p:tgtEl>
                                        <p:attrNameLst>
                                          <p:attrName>style.visibility</p:attrName>
                                        </p:attrNameLst>
                                      </p:cBhvr>
                                      <p:to>
                                        <p:strVal val="visible"/>
                                      </p:to>
                                    </p:set>
                                  </p:childTnLst>
                                </p:cTn>
                              </p:par>
                            </p:childTnLst>
                          </p:cTn>
                        </p:par>
                        <p:par>
                          <p:cTn id="24" fill="hold">
                            <p:stCondLst>
                              <p:cond delay="10200"/>
                            </p:stCondLst>
                            <p:childTnLst>
                              <p:par>
                                <p:cTn id="25" presetID="2" presetClass="exit" presetSubtype="4" accel="21000" decel="10000" fill="hold" nodeType="afterEffect">
                                  <p:stCondLst>
                                    <p:cond delay="0"/>
                                  </p:stCondLst>
                                  <p:childTnLst>
                                    <p:anim calcmode="lin" valueType="num">
                                      <p:cBhvr additive="base">
                                        <p:cTn id="26" dur="14397"/>
                                        <p:tgtEl>
                                          <p:spTgt spid="64"/>
                                        </p:tgtEl>
                                        <p:attrNameLst>
                                          <p:attrName>ppt_y</p:attrName>
                                        </p:attrNameLst>
                                      </p:cBhvr>
                                      <p:tavLst>
                                        <p:tav tm="0">
                                          <p:val>
                                            <p:strVal val="#ppt_y"/>
                                          </p:val>
                                        </p:tav>
                                        <p:tav tm="100000">
                                          <p:val>
                                            <p:strVal val="#ppt_y+1"/>
                                          </p:val>
                                        </p:tav>
                                      </p:tavLst>
                                    </p:anim>
                                    <p:set>
                                      <p:cBhvr>
                                        <p:cTn id="27" dur="1" fill="hold">
                                          <p:stCondLst>
                                            <p:cond delay="14399"/>
                                          </p:stCondLst>
                                        </p:cTn>
                                        <p:tgtEl>
                                          <p:spTgt spid="64"/>
                                        </p:tgtEl>
                                        <p:attrNameLst>
                                          <p:attrName>style.visibility</p:attrName>
                                        </p:attrNameLst>
                                      </p:cBhvr>
                                      <p:to>
                                        <p:strVal val="hidden"/>
                                      </p:to>
                                    </p:set>
                                  </p:childTnLst>
                                </p:cTn>
                              </p:par>
                              <p:par>
                                <p:cTn id="28" presetID="2" presetClass="entr" presetSubtype="4" fill="hold" nodeType="withEffect">
                                  <p:stCondLst>
                                    <p:cond delay="14800"/>
                                  </p:stCondLst>
                                  <p:childTnLst>
                                    <p:set>
                                      <p:cBhvr>
                                        <p:cTn id="29" dur="1" fill="hold">
                                          <p:stCondLst>
                                            <p:cond delay="0"/>
                                          </p:stCondLst>
                                        </p:cTn>
                                        <p:tgtEl>
                                          <p:spTgt spid="66"/>
                                        </p:tgtEl>
                                        <p:attrNameLst>
                                          <p:attrName>style.visibility</p:attrName>
                                        </p:attrNameLst>
                                      </p:cBhvr>
                                      <p:to>
                                        <p:strVal val="visible"/>
                                      </p:to>
                                    </p:set>
                                    <p:anim calcmode="lin" valueType="num">
                                      <p:cBhvr additive="base">
                                        <p:cTn id="30" dur="8800"/>
                                        <p:tgtEl>
                                          <p:spTgt spid="66"/>
                                        </p:tgtEl>
                                        <p:attrNameLst>
                                          <p:attrName>ppt_y</p:attrName>
                                        </p:attrNameLst>
                                      </p:cBhvr>
                                      <p:tavLst>
                                        <p:tav tm="0">
                                          <p:val>
                                            <p:strVal val="#ppt_y+1"/>
                                          </p:val>
                                        </p:tav>
                                        <p:tav tm="100000">
                                          <p:val>
                                            <p:strVal val="#ppt_y"/>
                                          </p:val>
                                        </p:tav>
                                      </p:tavLst>
                                    </p:anim>
                                  </p:childTnLst>
                                </p:cTn>
                              </p:par>
                            </p:childTnLst>
                          </p:cTn>
                        </p:par>
                        <p:par>
                          <p:cTn id="31" fill="hold">
                            <p:stCondLst>
                              <p:cond delay="33800"/>
                            </p:stCondLst>
                            <p:childTnLst>
                              <p:par>
                                <p:cTn id="32" presetID="10" presetClass="entr" presetSubtype="0" fill="hold" nodeType="afterEffect">
                                  <p:stCondLst>
                                    <p:cond delay="1000"/>
                                  </p:stCondLst>
                                  <p:childTnLst>
                                    <p:set>
                                      <p:cBhvr>
                                        <p:cTn id="33" dur="1" fill="hold">
                                          <p:stCondLst>
                                            <p:cond delay="0"/>
                                          </p:stCondLst>
                                        </p:cTn>
                                        <p:tgtEl>
                                          <p:spTgt spid="67"/>
                                        </p:tgtEl>
                                        <p:attrNameLst>
                                          <p:attrName>style.visibility</p:attrName>
                                        </p:attrNameLst>
                                      </p:cBhvr>
                                      <p:to>
                                        <p:strVal val="visible"/>
                                      </p:to>
                                    </p:set>
                                    <p:animEffect transition="in" filter="fade">
                                      <p:cBhvr>
                                        <p:cTn id="34" dur="2500"/>
                                        <p:tgtEl>
                                          <p:spTgt spid="67"/>
                                        </p:tgtEl>
                                      </p:cBhvr>
                                    </p:animEffect>
                                  </p:childTnLst>
                                </p:cTn>
                              </p:par>
                            </p:childTnLst>
                          </p:cTn>
                        </p:par>
                        <p:par>
                          <p:cTn id="35" fill="hold">
                            <p:stCondLst>
                              <p:cond delay="37300"/>
                            </p:stCondLst>
                            <p:childTnLst>
                              <p:par>
                                <p:cTn id="36" presetID="2" presetClass="exit" presetSubtype="4" fill="hold" nodeType="afterEffect">
                                  <p:stCondLst>
                                    <p:cond delay="0"/>
                                  </p:stCondLst>
                                  <p:childTnLst>
                                    <p:anim calcmode="lin" valueType="num">
                                      <p:cBhvr additive="base">
                                        <p:cTn id="37" dur="3500"/>
                                        <p:tgtEl>
                                          <p:spTgt spid="66"/>
                                        </p:tgtEl>
                                        <p:attrNameLst>
                                          <p:attrName>ppt_y</p:attrName>
                                        </p:attrNameLst>
                                      </p:cBhvr>
                                      <p:tavLst>
                                        <p:tav tm="0">
                                          <p:val>
                                            <p:strVal val="#ppt_y"/>
                                          </p:val>
                                        </p:tav>
                                        <p:tav tm="100000">
                                          <p:val>
                                            <p:strVal val="#ppt_y+1"/>
                                          </p:val>
                                        </p:tav>
                                      </p:tavLst>
                                    </p:anim>
                                    <p:set>
                                      <p:cBhvr>
                                        <p:cTn id="38" dur="1" fill="hold">
                                          <p:stCondLst>
                                            <p:cond delay="3500"/>
                                          </p:stCondLst>
                                        </p:cTn>
                                        <p:tgtEl>
                                          <p:spTgt spid="66"/>
                                        </p:tgtEl>
                                        <p:attrNameLst>
                                          <p:attrName>style.visibility</p:attrName>
                                        </p:attrNameLst>
                                      </p:cBhvr>
                                      <p:to>
                                        <p:strVal val="hidden"/>
                                      </p:to>
                                    </p:set>
                                  </p:childTnLst>
                                </p:cTn>
                              </p:par>
                              <p:par>
                                <p:cTn id="39" presetID="2" presetClass="exit" presetSubtype="4" fill="hold" nodeType="withEffect">
                                  <p:stCondLst>
                                    <p:cond delay="0"/>
                                  </p:stCondLst>
                                  <p:childTnLst>
                                    <p:anim calcmode="lin" valueType="num">
                                      <p:cBhvr additive="base">
                                        <p:cTn id="40" dur="3500"/>
                                        <p:tgtEl>
                                          <p:spTgt spid="67"/>
                                        </p:tgtEl>
                                        <p:attrNameLst>
                                          <p:attrName>ppt_y</p:attrName>
                                        </p:attrNameLst>
                                      </p:cBhvr>
                                      <p:tavLst>
                                        <p:tav tm="0">
                                          <p:val>
                                            <p:strVal val="#ppt_y"/>
                                          </p:val>
                                        </p:tav>
                                        <p:tav tm="100000">
                                          <p:val>
                                            <p:strVal val="#ppt_y+1"/>
                                          </p:val>
                                        </p:tav>
                                      </p:tavLst>
                                    </p:anim>
                                    <p:set>
                                      <p:cBhvr>
                                        <p:cTn id="41" dur="1" fill="hold">
                                          <p:stCondLst>
                                            <p:cond delay="3500"/>
                                          </p:stCondLst>
                                        </p:cTn>
                                        <p:tgtEl>
                                          <p:spTgt spid="6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numSld="999" showWhenStopped="0">
                <p:cTn id="42" repeatCount="indefinite" fill="hold" display="0">
                  <p:stCondLst>
                    <p:cond delay="indefinite"/>
                  </p:stCondLst>
                  <p:endCondLst>
                    <p:cond evt="onStopAudio" delay="0">
                      <p:tgtEl>
                        <p:sldTgt/>
                      </p:tgtEl>
                    </p:cond>
                    <p:cond evt="onNext" delay="0">
                      <p:tgtEl>
                        <p:sldTgt/>
                      </p:tgtEl>
                    </p:cond>
                  </p:endCondLst>
                </p:cTn>
                <p:tgtEl>
                  <p:spTgt spid="2"/>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5B42F-8504-7B76-BC27-9A12A7367594}"/>
              </a:ext>
            </a:extLst>
          </p:cNvPr>
          <p:cNvSpPr>
            <a:spLocks noGrp="1"/>
          </p:cNvSpPr>
          <p:nvPr>
            <p:ph type="title"/>
          </p:nvPr>
        </p:nvSpPr>
        <p:spPr>
          <a:xfrm>
            <a:off x="285524" y="260304"/>
            <a:ext cx="8498056" cy="1855497"/>
          </a:xfrm>
        </p:spPr>
        <p:txBody>
          <a:bodyPr>
            <a:normAutofit fontScale="90000"/>
          </a:bodyPr>
          <a:lstStyle/>
          <a:p>
            <a:r>
              <a:rPr lang="en-US" dirty="0"/>
              <a:t>The “WHY?”</a:t>
            </a:r>
            <a:br>
              <a:rPr lang="en-US" dirty="0"/>
            </a:br>
            <a:r>
              <a:rPr lang="en-US" sz="1200" dirty="0"/>
              <a:t> </a:t>
            </a:r>
            <a:br>
              <a:rPr lang="en-US" dirty="0"/>
            </a:br>
            <a:r>
              <a:rPr lang="en-US" dirty="0"/>
              <a:t>Questions we hope to answer with Data</a:t>
            </a:r>
          </a:p>
        </p:txBody>
      </p:sp>
      <p:sp>
        <p:nvSpPr>
          <p:cNvPr id="4" name="TextBox 3"/>
          <p:cNvSpPr txBox="1"/>
          <p:nvPr/>
        </p:nvSpPr>
        <p:spPr>
          <a:xfrm>
            <a:off x="146838" y="2009010"/>
            <a:ext cx="8710161" cy="2031325"/>
          </a:xfrm>
          <a:prstGeom prst="rect">
            <a:avLst/>
          </a:prstGeom>
          <a:noFill/>
        </p:spPr>
        <p:txBody>
          <a:bodyPr wrap="square" rtlCol="0">
            <a:spAutoFit/>
          </a:bodyPr>
          <a:lstStyle/>
          <a:p>
            <a:pPr marL="285750" indent="-285750">
              <a:buFont typeface="Arial" panose="020B0604020202020204" pitchFamily="34" charset="0"/>
              <a:buChar char="•"/>
            </a:pPr>
            <a:endParaRPr lang="en-US" dirty="0">
              <a:latin typeface="Britannic Bold" panose="020B0903060703020204" pitchFamily="34" charset="0"/>
            </a:endParaRPr>
          </a:p>
          <a:p>
            <a:pPr marL="285750" indent="-285750">
              <a:buFont typeface="Arial" panose="020B0604020202020204" pitchFamily="34" charset="0"/>
              <a:buChar char="•"/>
            </a:pPr>
            <a:r>
              <a:rPr lang="en-US" dirty="0">
                <a:latin typeface="Britannic Bold" panose="020B0903060703020204" pitchFamily="34" charset="0"/>
              </a:rPr>
              <a:t>What characteristics influenced the likelihood of survival in the Titanic disaster?</a:t>
            </a:r>
          </a:p>
          <a:p>
            <a:pPr marL="285750" indent="-285750">
              <a:buFont typeface="Arial" panose="020B0604020202020204" pitchFamily="34" charset="0"/>
              <a:buChar char="•"/>
            </a:pPr>
            <a:endParaRPr lang="en-US" dirty="0">
              <a:latin typeface="Britannic Bold" panose="020B0903060703020204" pitchFamily="34" charset="0"/>
            </a:endParaRPr>
          </a:p>
          <a:p>
            <a:pPr marL="285750" indent="-285750">
              <a:buFont typeface="Arial" panose="020B0604020202020204" pitchFamily="34" charset="0"/>
              <a:buChar char="•"/>
            </a:pPr>
            <a:r>
              <a:rPr lang="en-US" dirty="0">
                <a:latin typeface="Britannic Bold" panose="020B0903060703020204" pitchFamily="34" charset="0"/>
              </a:rPr>
              <a:t>Which demographic groups were most likely to survive the disaster?</a:t>
            </a:r>
          </a:p>
          <a:p>
            <a:pPr marL="285750" indent="-285750">
              <a:buFont typeface="Arial" panose="020B0604020202020204" pitchFamily="34" charset="0"/>
              <a:buChar char="•"/>
            </a:pPr>
            <a:endParaRPr lang="en-US" dirty="0">
              <a:latin typeface="Britannic Bold" panose="020B0903060703020204" pitchFamily="34" charset="0"/>
            </a:endParaRPr>
          </a:p>
          <a:p>
            <a:pPr marL="285750" indent="-285750">
              <a:buFont typeface="Arial" panose="020B0604020202020204" pitchFamily="34" charset="0"/>
              <a:buChar char="•"/>
            </a:pPr>
            <a:r>
              <a:rPr lang="en-US" dirty="0">
                <a:latin typeface="Britannic Bold" panose="020B0903060703020204" pitchFamily="34" charset="0"/>
              </a:rPr>
              <a:t>Given variable inputs, would a machine learning model predict survival? </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910377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subTnLst>
                                    <p:animClr clrSpc="rgb" dir="cw">
                                      <p:cBhvr override="childStyle">
                                        <p:cTn dur="1" fill="hold" display="0" masterRel="nextClick" afterEffect="1"/>
                                        <p:tgtEl>
                                          <p:spTgt spid="4">
                                            <p:txEl>
                                              <p:pRg st="1" end="1"/>
                                            </p:txEl>
                                          </p:spTgt>
                                        </p:tgtEl>
                                        <p:attrNameLst>
                                          <p:attrName>ppt_c</p:attrName>
                                        </p:attrNameLst>
                                      </p:cBhvr>
                                      <p:to>
                                        <a:srgbClr val="BABBB9"/>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3" end="3"/>
                                            </p:txEl>
                                          </p:spTgt>
                                        </p:tgtEl>
                                        <p:attrNameLst>
                                          <p:attrName>style.visibility</p:attrName>
                                        </p:attrNameLst>
                                      </p:cBhvr>
                                      <p:to>
                                        <p:strVal val="visible"/>
                                      </p:to>
                                    </p:set>
                                    <p:animEffect transition="in" filter="fade">
                                      <p:cBhvr>
                                        <p:cTn id="12" dur="500"/>
                                        <p:tgtEl>
                                          <p:spTgt spid="4">
                                            <p:txEl>
                                              <p:pRg st="3" end="3"/>
                                            </p:txEl>
                                          </p:spTgt>
                                        </p:tgtEl>
                                      </p:cBhvr>
                                    </p:animEffect>
                                  </p:childTnLst>
                                  <p:subTnLst>
                                    <p:animClr clrSpc="rgb" dir="cw">
                                      <p:cBhvr override="childStyle">
                                        <p:cTn dur="1" fill="hold" display="0" masterRel="nextClick" afterEffect="1"/>
                                        <p:tgtEl>
                                          <p:spTgt spid="4">
                                            <p:txEl>
                                              <p:pRg st="3" end="3"/>
                                            </p:txEl>
                                          </p:spTgt>
                                        </p:tgtEl>
                                        <p:attrNameLst>
                                          <p:attrName>ppt_c</p:attrName>
                                        </p:attrNameLst>
                                      </p:cBhvr>
                                      <p:to>
                                        <a:srgbClr val="BABBB9"/>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animEffect transition="in" filter="fade">
                                      <p:cBhvr>
                                        <p:cTn id="17"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0655" y="457200"/>
            <a:ext cx="8042714" cy="994741"/>
          </a:xfrm>
        </p:spPr>
        <p:txBody>
          <a:bodyPr/>
          <a:lstStyle/>
          <a:p>
            <a:r>
              <a:rPr lang="en-US" dirty="0"/>
              <a:t>Tools/Languages USED in this project</a:t>
            </a:r>
          </a:p>
        </p:txBody>
      </p:sp>
      <p:sp>
        <p:nvSpPr>
          <p:cNvPr id="4" name="AutoShape 2" descr="pgAdmin - Reviews, Pros &amp; Cons | Companies using pgAdmin"/>
          <p:cNvSpPr>
            <a:spLocks noChangeAspect="1" noChangeArrowheads="1"/>
          </p:cNvSpPr>
          <p:nvPr/>
        </p:nvSpPr>
        <p:spPr bwMode="auto">
          <a:xfrm>
            <a:off x="1083324" y="1844360"/>
            <a:ext cx="1039152" cy="103915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p:cNvPicPr>
            <a:picLocks noChangeAspect="1"/>
          </p:cNvPicPr>
          <p:nvPr/>
        </p:nvPicPr>
        <p:blipFill>
          <a:blip r:embed="rId3"/>
          <a:stretch>
            <a:fillRect/>
          </a:stretch>
        </p:blipFill>
        <p:spPr>
          <a:xfrm>
            <a:off x="2279468" y="3644277"/>
            <a:ext cx="1543265" cy="1438476"/>
          </a:xfrm>
          <a:prstGeom prst="ellipse">
            <a:avLst/>
          </a:prstGeom>
          <a:ln>
            <a:noFill/>
          </a:ln>
          <a:effectLst>
            <a:softEdge rad="112500"/>
          </a:effectLst>
        </p:spPr>
      </p:pic>
      <p:pic>
        <p:nvPicPr>
          <p:cNvPr id="6" name="Picture 5"/>
          <p:cNvPicPr>
            <a:picLocks noChangeAspect="1"/>
          </p:cNvPicPr>
          <p:nvPr/>
        </p:nvPicPr>
        <p:blipFill>
          <a:blip r:embed="rId4"/>
          <a:stretch>
            <a:fillRect/>
          </a:stretch>
        </p:blipFill>
        <p:spPr>
          <a:xfrm rot="730475">
            <a:off x="5938033" y="1453911"/>
            <a:ext cx="2581447" cy="1070875"/>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7" name="Picture 6"/>
          <p:cNvPicPr>
            <a:picLocks noChangeAspect="1"/>
          </p:cNvPicPr>
          <p:nvPr/>
        </p:nvPicPr>
        <p:blipFill>
          <a:blip r:embed="rId5"/>
          <a:stretch>
            <a:fillRect/>
          </a:stretch>
        </p:blipFill>
        <p:spPr>
          <a:xfrm>
            <a:off x="424981" y="3584180"/>
            <a:ext cx="1489685" cy="1201359"/>
          </a:xfrm>
          <a:prstGeom prst="rect">
            <a:avLst/>
          </a:prstGeom>
          <a:ln>
            <a:noFill/>
          </a:ln>
          <a:effectLst>
            <a:outerShdw blurRad="292100" dist="139700" dir="2700000" algn="tl" rotWithShape="0">
              <a:srgbClr val="333333">
                <a:alpha val="65000"/>
              </a:srgbClr>
            </a:outerShdw>
          </a:effectLst>
        </p:spPr>
      </p:pic>
      <p:pic>
        <p:nvPicPr>
          <p:cNvPr id="9" name="Picture 8"/>
          <p:cNvPicPr>
            <a:picLocks noChangeAspect="1"/>
          </p:cNvPicPr>
          <p:nvPr/>
        </p:nvPicPr>
        <p:blipFill>
          <a:blip r:embed="rId6"/>
          <a:stretch>
            <a:fillRect/>
          </a:stretch>
        </p:blipFill>
        <p:spPr>
          <a:xfrm>
            <a:off x="560655" y="1605299"/>
            <a:ext cx="1979704" cy="912761"/>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10" name="Picture 9"/>
          <p:cNvPicPr>
            <a:picLocks noChangeAspect="1"/>
          </p:cNvPicPr>
          <p:nvPr/>
        </p:nvPicPr>
        <p:blipFill>
          <a:blip r:embed="rId7"/>
          <a:stretch>
            <a:fillRect/>
          </a:stretch>
        </p:blipFill>
        <p:spPr>
          <a:xfrm>
            <a:off x="6508887" y="3321578"/>
            <a:ext cx="2094482" cy="128730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1" name="Picture 10"/>
          <p:cNvPicPr>
            <a:picLocks noChangeAspect="1"/>
          </p:cNvPicPr>
          <p:nvPr/>
        </p:nvPicPr>
        <p:blipFill>
          <a:blip r:embed="rId8"/>
          <a:stretch>
            <a:fillRect/>
          </a:stretch>
        </p:blipFill>
        <p:spPr>
          <a:xfrm>
            <a:off x="2565515" y="2724030"/>
            <a:ext cx="1422794" cy="820308"/>
          </a:xfrm>
          <a:prstGeom prst="rect">
            <a:avLst/>
          </a:prstGeom>
        </p:spPr>
      </p:pic>
      <p:pic>
        <p:nvPicPr>
          <p:cNvPr id="12" name="Picture 11"/>
          <p:cNvPicPr>
            <a:picLocks noChangeAspect="1"/>
          </p:cNvPicPr>
          <p:nvPr/>
        </p:nvPicPr>
        <p:blipFill>
          <a:blip r:embed="rId9"/>
          <a:stretch>
            <a:fillRect/>
          </a:stretch>
        </p:blipFill>
        <p:spPr>
          <a:xfrm>
            <a:off x="3207604" y="1316532"/>
            <a:ext cx="1891877" cy="1055656"/>
          </a:xfrm>
          <a:prstGeom prst="rect">
            <a:avLst/>
          </a:prstGeom>
        </p:spPr>
      </p:pic>
      <p:pic>
        <p:nvPicPr>
          <p:cNvPr id="13" name="Picture 12"/>
          <p:cNvPicPr>
            <a:picLocks noChangeAspect="1"/>
          </p:cNvPicPr>
          <p:nvPr/>
        </p:nvPicPr>
        <p:blipFill>
          <a:blip r:embed="rId10"/>
          <a:stretch>
            <a:fillRect/>
          </a:stretch>
        </p:blipFill>
        <p:spPr>
          <a:xfrm>
            <a:off x="4667733" y="2629485"/>
            <a:ext cx="1230567" cy="1268823"/>
          </a:xfrm>
          <a:prstGeom prst="rect">
            <a:avLst/>
          </a:prstGeom>
          <a:ln>
            <a:noFill/>
          </a:ln>
          <a:effectLst>
            <a:outerShdw blurRad="190500" algn="tl" rotWithShape="0">
              <a:srgbClr val="000000">
                <a:alpha val="70000"/>
              </a:srgbClr>
            </a:outerShdw>
          </a:effectLst>
        </p:spPr>
      </p:pic>
      <p:pic>
        <p:nvPicPr>
          <p:cNvPr id="3" name="Picture 2"/>
          <p:cNvPicPr>
            <a:picLocks noChangeAspect="1"/>
          </p:cNvPicPr>
          <p:nvPr/>
        </p:nvPicPr>
        <p:blipFill>
          <a:blip r:embed="rId11"/>
          <a:stretch>
            <a:fillRect/>
          </a:stretch>
        </p:blipFill>
        <p:spPr>
          <a:xfrm>
            <a:off x="3988309" y="4078492"/>
            <a:ext cx="2301230" cy="806014"/>
          </a:xfrm>
          <a:prstGeom prst="rect">
            <a:avLst/>
          </a:prstGeom>
        </p:spPr>
      </p:pic>
    </p:spTree>
    <p:extLst>
      <p:ext uri="{BB962C8B-B14F-4D97-AF65-F5344CB8AC3E}">
        <p14:creationId xmlns:p14="http://schemas.microsoft.com/office/powerpoint/2010/main" val="546481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500" fill="hold"/>
                                        <p:tgtEl>
                                          <p:spTgt spid="12"/>
                                        </p:tgtEl>
                                        <p:attrNameLst>
                                          <p:attrName>ppt_x</p:attrName>
                                        </p:attrNameLst>
                                      </p:cBhvr>
                                      <p:tavLst>
                                        <p:tav tm="0">
                                          <p:val>
                                            <p:strVal val="#ppt_x"/>
                                          </p:val>
                                        </p:tav>
                                        <p:tav tm="100000">
                                          <p:val>
                                            <p:strVal val="#ppt_x"/>
                                          </p:val>
                                        </p:tav>
                                      </p:tavLst>
                                    </p:anim>
                                    <p:anim calcmode="lin" valueType="num">
                                      <p:cBhvr additive="base">
                                        <p:cTn id="13" dur="500" fill="hold"/>
                                        <p:tgtEl>
                                          <p:spTgt spid="12"/>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500" fill="hold"/>
                                        <p:tgtEl>
                                          <p:spTgt spid="11"/>
                                        </p:tgtEl>
                                        <p:attrNameLst>
                                          <p:attrName>ppt_x</p:attrName>
                                        </p:attrNameLst>
                                      </p:cBhvr>
                                      <p:tavLst>
                                        <p:tav tm="0">
                                          <p:val>
                                            <p:strVal val="#ppt_x"/>
                                          </p:val>
                                        </p:tav>
                                        <p:tav tm="100000">
                                          <p:val>
                                            <p:strVal val="#ppt_x"/>
                                          </p:val>
                                        </p:tav>
                                      </p:tavLst>
                                    </p:anim>
                                    <p:anim calcmode="lin" valueType="num">
                                      <p:cBhvr additive="base">
                                        <p:cTn id="23" dur="500" fill="hold"/>
                                        <p:tgtEl>
                                          <p:spTgt spid="11"/>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nodeType="after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500" fill="hold"/>
                                        <p:tgtEl>
                                          <p:spTgt spid="13"/>
                                        </p:tgtEl>
                                        <p:attrNameLst>
                                          <p:attrName>ppt_x</p:attrName>
                                        </p:attrNameLst>
                                      </p:cBhvr>
                                      <p:tavLst>
                                        <p:tav tm="0">
                                          <p:val>
                                            <p:strVal val="#ppt_x"/>
                                          </p:val>
                                        </p:tav>
                                        <p:tav tm="100000">
                                          <p:val>
                                            <p:strVal val="#ppt_x"/>
                                          </p:val>
                                        </p:tav>
                                      </p:tavLst>
                                    </p:anim>
                                    <p:anim calcmode="lin" valueType="num">
                                      <p:cBhvr additive="base">
                                        <p:cTn id="28" dur="500" fill="hold"/>
                                        <p:tgtEl>
                                          <p:spTgt spid="13"/>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fill="hold" nodeType="after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additive="base">
                                        <p:cTn id="32" dur="500" fill="hold"/>
                                        <p:tgtEl>
                                          <p:spTgt spid="7"/>
                                        </p:tgtEl>
                                        <p:attrNameLst>
                                          <p:attrName>ppt_x</p:attrName>
                                        </p:attrNameLst>
                                      </p:cBhvr>
                                      <p:tavLst>
                                        <p:tav tm="0">
                                          <p:val>
                                            <p:strVal val="#ppt_x"/>
                                          </p:val>
                                        </p:tav>
                                        <p:tav tm="100000">
                                          <p:val>
                                            <p:strVal val="#ppt_x"/>
                                          </p:val>
                                        </p:tav>
                                      </p:tavLst>
                                    </p:anim>
                                    <p:anim calcmode="lin" valueType="num">
                                      <p:cBhvr additive="base">
                                        <p:cTn id="33" dur="500" fill="hold"/>
                                        <p:tgtEl>
                                          <p:spTgt spid="7"/>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ID="2" presetClass="entr" presetSubtype="4" fill="hold" nodeType="afterEffect">
                                  <p:stCondLst>
                                    <p:cond delay="0"/>
                                  </p:stCondLst>
                                  <p:childTnLst>
                                    <p:set>
                                      <p:cBhvr>
                                        <p:cTn id="36" dur="1" fill="hold">
                                          <p:stCondLst>
                                            <p:cond delay="0"/>
                                          </p:stCondLst>
                                        </p:cTn>
                                        <p:tgtEl>
                                          <p:spTgt spid="5"/>
                                        </p:tgtEl>
                                        <p:attrNameLst>
                                          <p:attrName>style.visibility</p:attrName>
                                        </p:attrNameLst>
                                      </p:cBhvr>
                                      <p:to>
                                        <p:strVal val="visible"/>
                                      </p:to>
                                    </p:set>
                                    <p:anim calcmode="lin" valueType="num">
                                      <p:cBhvr additive="base">
                                        <p:cTn id="37" dur="500" fill="hold"/>
                                        <p:tgtEl>
                                          <p:spTgt spid="5"/>
                                        </p:tgtEl>
                                        <p:attrNameLst>
                                          <p:attrName>ppt_x</p:attrName>
                                        </p:attrNameLst>
                                      </p:cBhvr>
                                      <p:tavLst>
                                        <p:tav tm="0">
                                          <p:val>
                                            <p:strVal val="#ppt_x"/>
                                          </p:val>
                                        </p:tav>
                                        <p:tav tm="100000">
                                          <p:val>
                                            <p:strVal val="#ppt_x"/>
                                          </p:val>
                                        </p:tav>
                                      </p:tavLst>
                                    </p:anim>
                                    <p:anim calcmode="lin" valueType="num">
                                      <p:cBhvr additive="base">
                                        <p:cTn id="38" dur="500" fill="hold"/>
                                        <p:tgtEl>
                                          <p:spTgt spid="5"/>
                                        </p:tgtEl>
                                        <p:attrNameLst>
                                          <p:attrName>ppt_y</p:attrName>
                                        </p:attrNameLst>
                                      </p:cBhvr>
                                      <p:tavLst>
                                        <p:tav tm="0">
                                          <p:val>
                                            <p:strVal val="1+#ppt_h/2"/>
                                          </p:val>
                                        </p:tav>
                                        <p:tav tm="100000">
                                          <p:val>
                                            <p:strVal val="#ppt_y"/>
                                          </p:val>
                                        </p:tav>
                                      </p:tavLst>
                                    </p:anim>
                                  </p:childTnLst>
                                </p:cTn>
                              </p:par>
                            </p:childTnLst>
                          </p:cTn>
                        </p:par>
                        <p:par>
                          <p:cTn id="39" fill="hold">
                            <p:stCondLst>
                              <p:cond delay="3500"/>
                            </p:stCondLst>
                            <p:childTnLst>
                              <p:par>
                                <p:cTn id="40" presetID="2" presetClass="entr" presetSubtype="4" fill="hold" nodeType="afterEffect">
                                  <p:stCondLst>
                                    <p:cond delay="0"/>
                                  </p:stCondLst>
                                  <p:childTnLst>
                                    <p:set>
                                      <p:cBhvr>
                                        <p:cTn id="41" dur="1" fill="hold">
                                          <p:stCondLst>
                                            <p:cond delay="0"/>
                                          </p:stCondLst>
                                        </p:cTn>
                                        <p:tgtEl>
                                          <p:spTgt spid="10"/>
                                        </p:tgtEl>
                                        <p:attrNameLst>
                                          <p:attrName>style.visibility</p:attrName>
                                        </p:attrNameLst>
                                      </p:cBhvr>
                                      <p:to>
                                        <p:strVal val="visible"/>
                                      </p:to>
                                    </p:set>
                                    <p:anim calcmode="lin" valueType="num">
                                      <p:cBhvr additive="base">
                                        <p:cTn id="42" dur="500" fill="hold"/>
                                        <p:tgtEl>
                                          <p:spTgt spid="10"/>
                                        </p:tgtEl>
                                        <p:attrNameLst>
                                          <p:attrName>ppt_x</p:attrName>
                                        </p:attrNameLst>
                                      </p:cBhvr>
                                      <p:tavLst>
                                        <p:tav tm="0">
                                          <p:val>
                                            <p:strVal val="#ppt_x"/>
                                          </p:val>
                                        </p:tav>
                                        <p:tav tm="100000">
                                          <p:val>
                                            <p:strVal val="#ppt_x"/>
                                          </p:val>
                                        </p:tav>
                                      </p:tavLst>
                                    </p:anim>
                                    <p:anim calcmode="lin" valueType="num">
                                      <p:cBhvr additive="base">
                                        <p:cTn id="43" dur="500" fill="hold"/>
                                        <p:tgtEl>
                                          <p:spTgt spid="10"/>
                                        </p:tgtEl>
                                        <p:attrNameLst>
                                          <p:attrName>ppt_y</p:attrName>
                                        </p:attrNameLst>
                                      </p:cBhvr>
                                      <p:tavLst>
                                        <p:tav tm="0">
                                          <p:val>
                                            <p:strVal val="1+#ppt_h/2"/>
                                          </p:val>
                                        </p:tav>
                                        <p:tav tm="100000">
                                          <p:val>
                                            <p:strVal val="#ppt_y"/>
                                          </p:val>
                                        </p:tav>
                                      </p:tavLst>
                                    </p:anim>
                                  </p:childTnLst>
                                </p:cTn>
                              </p:par>
                            </p:childTnLst>
                          </p:cTn>
                        </p:par>
                        <p:par>
                          <p:cTn id="44" fill="hold">
                            <p:stCondLst>
                              <p:cond delay="4000"/>
                            </p:stCondLst>
                            <p:childTnLst>
                              <p:par>
                                <p:cTn id="45" presetID="10" presetClass="entr" presetSubtype="0" fill="hold" nodeType="after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fade">
                                      <p:cBhvr>
                                        <p:cTn id="4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12C4A-D12C-7961-9542-5DC6A62632C2}"/>
              </a:ext>
            </a:extLst>
          </p:cNvPr>
          <p:cNvSpPr>
            <a:spLocks noGrp="1"/>
          </p:cNvSpPr>
          <p:nvPr>
            <p:ph type="title"/>
          </p:nvPr>
        </p:nvSpPr>
        <p:spPr/>
        <p:txBody>
          <a:bodyPr>
            <a:normAutofit fontScale="90000"/>
          </a:bodyPr>
          <a:lstStyle/>
          <a:p>
            <a:br>
              <a:rPr lang="en-US" dirty="0"/>
            </a:br>
            <a:br>
              <a:rPr lang="en-US" dirty="0"/>
            </a:br>
            <a:br>
              <a:rPr lang="en-US" dirty="0"/>
            </a:br>
            <a:br>
              <a:rPr lang="en-US" dirty="0"/>
            </a:br>
            <a:br>
              <a:rPr lang="en-US" dirty="0"/>
            </a:br>
            <a:br>
              <a:rPr lang="en-US" dirty="0"/>
            </a:br>
            <a:br>
              <a:rPr lang="en-US" dirty="0"/>
            </a:br>
            <a:br>
              <a:rPr lang="en-US" dirty="0"/>
            </a:br>
            <a:br>
              <a:rPr lang="en-US" dirty="0"/>
            </a:br>
            <a:r>
              <a:rPr lang="en-US" dirty="0"/>
              <a:t>                                      </a:t>
            </a:r>
            <a:r>
              <a:rPr lang="en-US" sz="2700" dirty="0">
                <a:latin typeface="Britannic Bold" panose="020B0903060703020204" pitchFamily="34" charset="0"/>
              </a:rPr>
              <a:t>Storyboard</a:t>
            </a:r>
          </a:p>
        </p:txBody>
      </p:sp>
      <p:pic>
        <p:nvPicPr>
          <p:cNvPr id="4" name="Picture 3" descr="Text&#10;&#10;Description automatically generated">
            <a:extLst>
              <a:ext uri="{FF2B5EF4-FFF2-40B4-BE49-F238E27FC236}">
                <a16:creationId xmlns:a16="http://schemas.microsoft.com/office/drawing/2014/main" id="{91DB5DFC-BC45-3E73-51A5-21D8D8DC9435}"/>
              </a:ext>
            </a:extLst>
          </p:cNvPr>
          <p:cNvPicPr>
            <a:picLocks noChangeAspect="1"/>
          </p:cNvPicPr>
          <p:nvPr/>
        </p:nvPicPr>
        <p:blipFill>
          <a:blip r:embed="rId3"/>
          <a:stretch>
            <a:fillRect/>
          </a:stretch>
        </p:blipFill>
        <p:spPr>
          <a:xfrm>
            <a:off x="0" y="0"/>
            <a:ext cx="4001846" cy="5112327"/>
          </a:xfrm>
          <a:prstGeom prst="rect">
            <a:avLst/>
          </a:prstGeom>
        </p:spPr>
      </p:pic>
    </p:spTree>
    <p:extLst>
      <p:ext uri="{BB962C8B-B14F-4D97-AF65-F5344CB8AC3E}">
        <p14:creationId xmlns:p14="http://schemas.microsoft.com/office/powerpoint/2010/main" val="37205441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gold framed picture&#10;&#10;Description automatically generated with low confidence">
            <a:extLst>
              <a:ext uri="{FF2B5EF4-FFF2-40B4-BE49-F238E27FC236}">
                <a16:creationId xmlns:a16="http://schemas.microsoft.com/office/drawing/2014/main" id="{BC299CB0-DC66-4762-12DF-40C6E6C52BDD}"/>
              </a:ext>
            </a:extLst>
          </p:cNvPr>
          <p:cNvPicPr>
            <a:picLocks noChangeAspect="1"/>
          </p:cNvPicPr>
          <p:nvPr/>
        </p:nvPicPr>
        <p:blipFill>
          <a:blip r:embed="rId3"/>
          <a:stretch>
            <a:fillRect/>
          </a:stretch>
        </p:blipFill>
        <p:spPr>
          <a:xfrm>
            <a:off x="5673435" y="574625"/>
            <a:ext cx="3083481" cy="3584121"/>
          </a:xfrm>
          <a:prstGeom prst="rect">
            <a:avLst/>
          </a:prstGeom>
        </p:spPr>
      </p:pic>
      <p:sp>
        <p:nvSpPr>
          <p:cNvPr id="2" name="Title 1">
            <a:extLst>
              <a:ext uri="{FF2B5EF4-FFF2-40B4-BE49-F238E27FC236}">
                <a16:creationId xmlns:a16="http://schemas.microsoft.com/office/drawing/2014/main" id="{42348C4C-21F0-23BF-9EEE-65711BCADDAD}"/>
              </a:ext>
            </a:extLst>
          </p:cNvPr>
          <p:cNvSpPr>
            <a:spLocks noGrp="1"/>
          </p:cNvSpPr>
          <p:nvPr>
            <p:ph type="title"/>
          </p:nvPr>
        </p:nvSpPr>
        <p:spPr>
          <a:xfrm>
            <a:off x="265500" y="247426"/>
            <a:ext cx="4045200" cy="857899"/>
          </a:xfrm>
        </p:spPr>
        <p:txBody>
          <a:bodyPr>
            <a:normAutofit/>
          </a:bodyPr>
          <a:lstStyle/>
          <a:p>
            <a:r>
              <a:rPr lang="en-US" sz="3200" dirty="0">
                <a:latin typeface="Britannic Bold" panose="020B0903060703020204" pitchFamily="34" charset="0"/>
              </a:rPr>
              <a:t>Data</a:t>
            </a:r>
          </a:p>
        </p:txBody>
      </p:sp>
      <p:sp>
        <p:nvSpPr>
          <p:cNvPr id="4" name="Subtitle 3">
            <a:extLst>
              <a:ext uri="{FF2B5EF4-FFF2-40B4-BE49-F238E27FC236}">
                <a16:creationId xmlns:a16="http://schemas.microsoft.com/office/drawing/2014/main" id="{3D63A197-2D13-C576-DA4C-57B5A576DF03}"/>
              </a:ext>
            </a:extLst>
          </p:cNvPr>
          <p:cNvSpPr>
            <a:spLocks noGrp="1"/>
          </p:cNvSpPr>
          <p:nvPr>
            <p:ph type="subTitle" idx="1"/>
          </p:nvPr>
        </p:nvSpPr>
        <p:spPr>
          <a:xfrm>
            <a:off x="265500" y="1688951"/>
            <a:ext cx="4832128" cy="2349224"/>
          </a:xfrm>
        </p:spPr>
        <p:txBody>
          <a:bodyPr>
            <a:normAutofit fontScale="77500" lnSpcReduction="20000"/>
          </a:bodyPr>
          <a:lstStyle/>
          <a:p>
            <a:pPr marL="114300" indent="0">
              <a:buNone/>
            </a:pPr>
            <a:r>
              <a:rPr lang="en-US" sz="2400" dirty="0">
                <a:latin typeface="Britannic Bold" panose="020B0903060703020204" pitchFamily="34" charset="0"/>
              </a:rPr>
              <a:t>After discussing several titanic resource files, we decided to download the dataset through the r package “</a:t>
            </a:r>
            <a:r>
              <a:rPr lang="en-US" sz="2400" dirty="0" err="1">
                <a:latin typeface="Britannic Bold" panose="020B0903060703020204" pitchFamily="34" charset="0"/>
                <a:hlinkClick r:id="rId4" tooltip="stablelearner"/>
              </a:rPr>
              <a:t>stablelearner</a:t>
            </a:r>
            <a:r>
              <a:rPr lang="en-US" sz="2400" dirty="0">
                <a:latin typeface="Britannic Bold" panose="020B0903060703020204" pitchFamily="34" charset="0"/>
              </a:rPr>
              <a:t>”.  </a:t>
            </a:r>
          </a:p>
          <a:p>
            <a:pPr marL="114300" indent="0">
              <a:buNone/>
            </a:pPr>
            <a:endParaRPr lang="en-US" sz="2400" dirty="0">
              <a:latin typeface="Britannic Bold" panose="020B0903060703020204" pitchFamily="34" charset="0"/>
            </a:endParaRPr>
          </a:p>
          <a:p>
            <a:pPr marL="114300" indent="0">
              <a:buNone/>
            </a:pPr>
            <a:r>
              <a:rPr lang="en-US" sz="2400" dirty="0">
                <a:latin typeface="Britannic Bold" panose="020B0903060703020204" pitchFamily="34" charset="0"/>
              </a:rPr>
              <a:t>This dataset seemed to be the most complete source by including all passengers, including the crew on board the RMS Titanic.</a:t>
            </a:r>
          </a:p>
          <a:p>
            <a:endParaRPr lang="en-US" dirty="0"/>
          </a:p>
        </p:txBody>
      </p:sp>
      <p:pic>
        <p:nvPicPr>
          <p:cNvPr id="5" name="Picture 4" descr="A person wearing a military uniform&#10;&#10;Description automatically generated with medium confidence">
            <a:extLst>
              <a:ext uri="{FF2B5EF4-FFF2-40B4-BE49-F238E27FC236}">
                <a16:creationId xmlns:a16="http://schemas.microsoft.com/office/drawing/2014/main" id="{99A23F5D-2E0F-C097-28BD-A8B388512E7E}"/>
              </a:ext>
            </a:extLst>
          </p:cNvPr>
          <p:cNvPicPr>
            <a:picLocks noChangeAspect="1"/>
          </p:cNvPicPr>
          <p:nvPr/>
        </p:nvPicPr>
        <p:blipFill>
          <a:blip r:embed="rId5"/>
          <a:stretch>
            <a:fillRect/>
          </a:stretch>
        </p:blipFill>
        <p:spPr>
          <a:xfrm>
            <a:off x="6248400" y="1147325"/>
            <a:ext cx="1932709" cy="2469896"/>
          </a:xfrm>
          <a:prstGeom prst="rect">
            <a:avLst/>
          </a:prstGeom>
        </p:spPr>
      </p:pic>
    </p:spTree>
    <p:extLst>
      <p:ext uri="{BB962C8B-B14F-4D97-AF65-F5344CB8AC3E}">
        <p14:creationId xmlns:p14="http://schemas.microsoft.com/office/powerpoint/2010/main" val="27478027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10" descr="Text&#10;&#10;Description automatically generated">
            <a:extLst>
              <a:ext uri="{FF2B5EF4-FFF2-40B4-BE49-F238E27FC236}">
                <a16:creationId xmlns:a16="http://schemas.microsoft.com/office/drawing/2014/main" id="{49A5B582-8C4B-4B20-9BA9-4DD7C656246B}"/>
              </a:ext>
            </a:extLst>
          </p:cNvPr>
          <p:cNvPicPr>
            <a:picLocks noGrp="1" noChangeAspect="1"/>
          </p:cNvPicPr>
          <p:nvPr>
            <p:ph sz="half" idx="2"/>
          </p:nvPr>
        </p:nvPicPr>
        <p:blipFill>
          <a:blip r:embed="rId3"/>
          <a:stretch>
            <a:fillRect/>
          </a:stretch>
        </p:blipFill>
        <p:spPr>
          <a:xfrm>
            <a:off x="1452235" y="45867"/>
            <a:ext cx="6353829" cy="5051765"/>
          </a:xfrm>
        </p:spPr>
      </p:pic>
    </p:spTree>
    <p:extLst>
      <p:ext uri="{BB962C8B-B14F-4D97-AF65-F5344CB8AC3E}">
        <p14:creationId xmlns:p14="http://schemas.microsoft.com/office/powerpoint/2010/main" val="24395253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12" descr="Table&#10;&#10;Description automatically generated">
            <a:extLst>
              <a:ext uri="{FF2B5EF4-FFF2-40B4-BE49-F238E27FC236}">
                <a16:creationId xmlns:a16="http://schemas.microsoft.com/office/drawing/2014/main" id="{93B49207-D9E8-AA75-127D-1A783E4D5A18}"/>
              </a:ext>
            </a:extLst>
          </p:cNvPr>
          <p:cNvPicPr>
            <a:picLocks noGrp="1" noChangeAspect="1"/>
          </p:cNvPicPr>
          <p:nvPr>
            <p:ph sz="quarter" idx="4"/>
          </p:nvPr>
        </p:nvPicPr>
        <p:blipFill>
          <a:blip r:embed="rId3"/>
          <a:stretch>
            <a:fillRect/>
          </a:stretch>
        </p:blipFill>
        <p:spPr>
          <a:xfrm>
            <a:off x="319132" y="284810"/>
            <a:ext cx="8505736" cy="4573880"/>
          </a:xfrm>
        </p:spPr>
      </p:pic>
    </p:spTree>
    <p:extLst>
      <p:ext uri="{BB962C8B-B14F-4D97-AF65-F5344CB8AC3E}">
        <p14:creationId xmlns:p14="http://schemas.microsoft.com/office/powerpoint/2010/main" val="6626257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1DA974C-8440-43CB-C892-58CBDA152435}"/>
              </a:ext>
            </a:extLst>
          </p:cNvPr>
          <p:cNvSpPr txBox="1"/>
          <p:nvPr/>
        </p:nvSpPr>
        <p:spPr>
          <a:xfrm>
            <a:off x="167807" y="231421"/>
            <a:ext cx="8791011" cy="2862322"/>
          </a:xfrm>
          <a:prstGeom prst="rect">
            <a:avLst/>
          </a:prstGeom>
          <a:noFill/>
        </p:spPr>
        <p:txBody>
          <a:bodyPr wrap="square" rtlCol="0">
            <a:spAutoFit/>
          </a:bodyPr>
          <a:lstStyle/>
          <a:p>
            <a:r>
              <a:rPr lang="en-US" dirty="0">
                <a:latin typeface="Britannic Bold" panose="020B0903060703020204" pitchFamily="34" charset="0"/>
              </a:rPr>
              <a:t>Exploration of the Data Set</a:t>
            </a:r>
          </a:p>
          <a:p>
            <a:endParaRPr lang="en-US" dirty="0">
              <a:latin typeface="Britannic Bold" panose="020B0903060703020204" pitchFamily="34" charset="0"/>
            </a:endParaRPr>
          </a:p>
          <a:p>
            <a:pPr marL="285750" indent="-285750">
              <a:buFont typeface="Arial" panose="020B0604020202020204" pitchFamily="34" charset="0"/>
              <a:buChar char="•"/>
            </a:pPr>
            <a:r>
              <a:rPr lang="en-US" sz="1600" dirty="0">
                <a:latin typeface="Britannic Bold" panose="020B0903060703020204" pitchFamily="34" charset="0"/>
              </a:rPr>
              <a:t>Scrubbing the data</a:t>
            </a:r>
          </a:p>
          <a:p>
            <a:pPr marL="285750" indent="-285750">
              <a:buFont typeface="Arial" panose="020B0604020202020204" pitchFamily="34" charset="0"/>
              <a:buChar char="•"/>
            </a:pPr>
            <a:endParaRPr lang="en-US" sz="1600" dirty="0">
              <a:latin typeface="Britannic Bold" panose="020B0903060703020204" pitchFamily="34" charset="0"/>
            </a:endParaRPr>
          </a:p>
          <a:p>
            <a:pPr marL="285750" indent="-285750">
              <a:buFont typeface="Arial" panose="020B0604020202020204" pitchFamily="34" charset="0"/>
              <a:buChar char="•"/>
            </a:pPr>
            <a:r>
              <a:rPr lang="en-US" sz="1600" dirty="0">
                <a:latin typeface="Britannic Bold" panose="020B0903060703020204" pitchFamily="34" charset="0"/>
              </a:rPr>
              <a:t>Passenger Classes and Crew Considerations</a:t>
            </a:r>
          </a:p>
          <a:p>
            <a:pPr marL="285750" indent="-285750">
              <a:buFont typeface="Arial" panose="020B0604020202020204" pitchFamily="34" charset="0"/>
              <a:buChar char="•"/>
            </a:pPr>
            <a:endParaRPr lang="en-US" sz="1600" dirty="0">
              <a:latin typeface="Britannic Bold" panose="020B0903060703020204" pitchFamily="34" charset="0"/>
            </a:endParaRPr>
          </a:p>
          <a:p>
            <a:pPr marL="285750" indent="-285750">
              <a:buFont typeface="Arial" panose="020B0604020202020204" pitchFamily="34" charset="0"/>
              <a:buChar char="•"/>
            </a:pPr>
            <a:r>
              <a:rPr lang="en-US" sz="1600" dirty="0">
                <a:latin typeface="Britannic Bold" panose="020B0903060703020204" pitchFamily="34" charset="0"/>
              </a:rPr>
              <a:t>Dropping Unneeded columns</a:t>
            </a:r>
          </a:p>
          <a:p>
            <a:pPr marL="285750" indent="-285750">
              <a:buFont typeface="Arial" panose="020B0604020202020204" pitchFamily="34" charset="0"/>
              <a:buChar char="•"/>
            </a:pPr>
            <a:endParaRPr lang="en-US" sz="1600" dirty="0">
              <a:latin typeface="Britannic Bold" panose="020B0903060703020204" pitchFamily="34" charset="0"/>
            </a:endParaRPr>
          </a:p>
          <a:p>
            <a:pPr marL="285750" indent="-285750">
              <a:buFont typeface="Arial" panose="020B0604020202020204" pitchFamily="34" charset="0"/>
              <a:buChar char="•"/>
            </a:pPr>
            <a:r>
              <a:rPr lang="en-US" sz="1600" dirty="0">
                <a:latin typeface="Britannic Bold" panose="020B0903060703020204" pitchFamily="34" charset="0"/>
              </a:rPr>
              <a:t>Feeding Male/Female into the model</a:t>
            </a:r>
          </a:p>
          <a:p>
            <a:pPr marL="285750" indent="-285750">
              <a:buFont typeface="Arial" panose="020B0604020202020204" pitchFamily="34" charset="0"/>
              <a:buChar char="•"/>
            </a:pPr>
            <a:endParaRPr lang="en-US" sz="1600" dirty="0">
              <a:latin typeface="Britannic Bold" panose="020B0903060703020204" pitchFamily="34" charset="0"/>
            </a:endParaRPr>
          </a:p>
          <a:p>
            <a:pPr marL="285750" indent="-285750">
              <a:buFont typeface="Arial" panose="020B0604020202020204" pitchFamily="34" charset="0"/>
              <a:buChar char="•"/>
            </a:pPr>
            <a:r>
              <a:rPr lang="en-US" sz="1600" dirty="0">
                <a:latin typeface="Britannic Bold" panose="020B0903060703020204" pitchFamily="34" charset="0"/>
              </a:rPr>
              <a:t>Country of Nationality</a:t>
            </a:r>
          </a:p>
        </p:txBody>
      </p:sp>
      <p:pic>
        <p:nvPicPr>
          <p:cNvPr id="3" name="Picture 2"/>
          <p:cNvPicPr>
            <a:picLocks noChangeAspect="1"/>
          </p:cNvPicPr>
          <p:nvPr/>
        </p:nvPicPr>
        <p:blipFill>
          <a:blip r:embed="rId3"/>
          <a:stretch>
            <a:fillRect/>
          </a:stretch>
        </p:blipFill>
        <p:spPr>
          <a:xfrm>
            <a:off x="4695095" y="1813296"/>
            <a:ext cx="3838575" cy="2838450"/>
          </a:xfrm>
          <a:prstGeom prst="rect">
            <a:avLst/>
          </a:prstGeom>
        </p:spPr>
      </p:pic>
    </p:spTree>
    <p:extLst>
      <p:ext uri="{BB962C8B-B14F-4D97-AF65-F5344CB8AC3E}">
        <p14:creationId xmlns:p14="http://schemas.microsoft.com/office/powerpoint/2010/main" val="35545535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2">
                                            <p:txEl>
                                              <p:pRg st="2" end="2"/>
                                            </p:txEl>
                                          </p:spTgt>
                                        </p:tgtEl>
                                        <p:attrNameLst>
                                          <p:attrName>ppt_c</p:attrName>
                                        </p:attrNameLst>
                                      </p:cBhvr>
                                      <p:to>
                                        <a:srgbClr val="BABBB9"/>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2">
                                            <p:txEl>
                                              <p:pRg st="4" end="4"/>
                                            </p:txEl>
                                          </p:spTgt>
                                        </p:tgtEl>
                                        <p:attrNameLst>
                                          <p:attrName>ppt_c</p:attrName>
                                        </p:attrNameLst>
                                      </p:cBhvr>
                                      <p:to>
                                        <a:srgbClr val="BABBB9"/>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subTnLst>
                                    <p:animClr clrSpc="rgb" dir="cw">
                                      <p:cBhvr override="childStyle">
                                        <p:cTn dur="1" fill="hold" display="0" masterRel="nextClick" afterEffect="1"/>
                                        <p:tgtEl>
                                          <p:spTgt spid="2">
                                            <p:txEl>
                                              <p:pRg st="6" end="6"/>
                                            </p:txEl>
                                          </p:spTgt>
                                        </p:tgtEl>
                                        <p:attrNameLst>
                                          <p:attrName>ppt_c</p:attrName>
                                        </p:attrNameLst>
                                      </p:cBhvr>
                                      <p:to>
                                        <a:srgbClr val="BABBB9"/>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childTnLst>
                                  <p:subTnLst>
                                    <p:animClr clrSpc="rgb" dir="cw">
                                      <p:cBhvr override="childStyle">
                                        <p:cTn dur="1" fill="hold" display="0" masterRel="nextClick" afterEffect="1"/>
                                        <p:tgtEl>
                                          <p:spTgt spid="2">
                                            <p:txEl>
                                              <p:pRg st="8" end="8"/>
                                            </p:txEl>
                                          </p:spTgt>
                                        </p:tgtEl>
                                        <p:attrNameLst>
                                          <p:attrName>ppt_c</p:attrName>
                                        </p:attrNameLst>
                                      </p:cBhvr>
                                      <p:to>
                                        <a:srgbClr val="BABBB9"/>
                                      </p:to>
                                    </p:animClr>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10" end="10"/>
                                            </p:txEl>
                                          </p:spTgt>
                                        </p:tgtEl>
                                        <p:attrNameLst>
                                          <p:attrName>style.visibility</p:attrName>
                                        </p:attrNameLst>
                                      </p:cBhvr>
                                      <p:to>
                                        <p:strVal val="visible"/>
                                      </p:to>
                                    </p:set>
                                  </p:childTnLst>
                                  <p:subTnLst>
                                    <p:animClr clrSpc="rgb" dir="cw">
                                      <p:cBhvr override="childStyle">
                                        <p:cTn dur="1" fill="hold" display="0" masterRel="nextClick" afterEffect="1"/>
                                        <p:tgtEl>
                                          <p:spTgt spid="2">
                                            <p:txEl>
                                              <p:pRg st="10" end="10"/>
                                            </p:txEl>
                                          </p:spTgt>
                                        </p:tgtEl>
                                        <p:attrNameLst>
                                          <p:attrName>ppt_c</p:attrName>
                                        </p:attrNameLst>
                                      </p:cBhvr>
                                      <p:to>
                                        <a:srgbClr val="BABBB9"/>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TM04033921[[fn=Damask]]</Template>
  <TotalTime>2682</TotalTime>
  <Words>1255</Words>
  <Application>Microsoft Office PowerPoint</Application>
  <PresentationFormat>On-screen Show (16:9)</PresentationFormat>
  <Paragraphs>79</Paragraphs>
  <Slides>12</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Bookman Old Style</vt:lpstr>
      <vt:lpstr>Britannic Bold</vt:lpstr>
      <vt:lpstr>Rockwell</vt:lpstr>
      <vt:lpstr>Damask</vt:lpstr>
      <vt:lpstr>Titanic </vt:lpstr>
      <vt:lpstr>PowerPoint Presentation</vt:lpstr>
      <vt:lpstr>The “WHY?”   Questions we hope to answer with Data</vt:lpstr>
      <vt:lpstr>Tools/Languages USED in this project</vt:lpstr>
      <vt:lpstr>                                               Storyboard</vt:lpstr>
      <vt:lpstr>Data</vt:lpstr>
      <vt:lpstr>PowerPoint Presentation</vt:lpstr>
      <vt:lpstr>PowerPoint Presentation</vt:lpstr>
      <vt:lpstr>PowerPoint Presentation</vt:lpstr>
      <vt:lpstr>PowerPoint Presentation</vt:lpstr>
      <vt:lpstr>Recommendations FOR FURTHER EXPLORATION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Christine Kitchens</cp:lastModifiedBy>
  <cp:revision>36</cp:revision>
  <dcterms:modified xsi:type="dcterms:W3CDTF">2022-05-31T15:12:44Z</dcterms:modified>
</cp:coreProperties>
</file>